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7"/>
  </p:handoutMasterIdLst>
  <p:sldIdLst>
    <p:sldId id="256" r:id="rId2"/>
    <p:sldId id="257" r:id="rId3"/>
    <p:sldId id="268" r:id="rId4"/>
    <p:sldId id="267" r:id="rId5"/>
    <p:sldId id="266" r:id="rId6"/>
    <p:sldId id="281" r:id="rId7"/>
    <p:sldId id="265" r:id="rId8"/>
    <p:sldId id="264" r:id="rId9"/>
    <p:sldId id="263" r:id="rId10"/>
    <p:sldId id="262" r:id="rId11"/>
    <p:sldId id="261" r:id="rId12"/>
    <p:sldId id="260" r:id="rId13"/>
    <p:sldId id="279" r:id="rId14"/>
    <p:sldId id="258" r:id="rId15"/>
    <p:sldId id="280" r:id="rId16"/>
    <p:sldId id="271" r:id="rId17"/>
    <p:sldId id="270" r:id="rId18"/>
    <p:sldId id="269" r:id="rId19"/>
    <p:sldId id="275" r:id="rId20"/>
    <p:sldId id="274" r:id="rId21"/>
    <p:sldId id="273" r:id="rId22"/>
    <p:sldId id="272" r:id="rId23"/>
    <p:sldId id="278" r:id="rId24"/>
    <p:sldId id="277" r:id="rId25"/>
    <p:sldId id="276" r:id="rId26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6A38"/>
    <a:srgbClr val="6B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5C290-47D5-4AB3-BFBE-BD2EB3970A2A}" type="datetimeFigureOut">
              <a:rPr lang="en-AU" smtClean="0"/>
              <a:t>7/08/2020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E4876-1DD6-4361-BE9B-B4EA7C9771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6797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C04D-0F72-4741-BFD4-D810893BF2C9}" type="datetimeFigureOut">
              <a:rPr lang="en-AU" smtClean="0"/>
              <a:t>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83B2-846D-4B57-8BE2-A36CA45202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715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C04D-0F72-4741-BFD4-D810893BF2C9}" type="datetimeFigureOut">
              <a:rPr lang="en-AU" smtClean="0"/>
              <a:t>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83B2-846D-4B57-8BE2-A36CA45202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919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C04D-0F72-4741-BFD4-D810893BF2C9}" type="datetimeFigureOut">
              <a:rPr lang="en-AU" smtClean="0"/>
              <a:t>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83B2-846D-4B57-8BE2-A36CA45202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832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C04D-0F72-4741-BFD4-D810893BF2C9}" type="datetimeFigureOut">
              <a:rPr lang="en-AU" smtClean="0"/>
              <a:t>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83B2-846D-4B57-8BE2-A36CA45202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1221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C04D-0F72-4741-BFD4-D810893BF2C9}" type="datetimeFigureOut">
              <a:rPr lang="en-AU" smtClean="0"/>
              <a:t>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83B2-846D-4B57-8BE2-A36CA45202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885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C04D-0F72-4741-BFD4-D810893BF2C9}" type="datetimeFigureOut">
              <a:rPr lang="en-AU" smtClean="0"/>
              <a:t>7/08/2020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83B2-846D-4B57-8BE2-A36CA45202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87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C04D-0F72-4741-BFD4-D810893BF2C9}" type="datetimeFigureOut">
              <a:rPr lang="en-AU" smtClean="0"/>
              <a:t>7/08/2020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83B2-846D-4B57-8BE2-A36CA45202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8922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C04D-0F72-4741-BFD4-D810893BF2C9}" type="datetimeFigureOut">
              <a:rPr lang="en-AU" smtClean="0"/>
              <a:t>7/08/2020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83B2-846D-4B57-8BE2-A36CA45202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243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C04D-0F72-4741-BFD4-D810893BF2C9}" type="datetimeFigureOut">
              <a:rPr lang="en-AU" smtClean="0"/>
              <a:t>7/08/2020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83B2-846D-4B57-8BE2-A36CA45202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342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C04D-0F72-4741-BFD4-D810893BF2C9}" type="datetimeFigureOut">
              <a:rPr lang="en-AU" smtClean="0"/>
              <a:t>7/08/2020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83B2-846D-4B57-8BE2-A36CA45202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201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C04D-0F72-4741-BFD4-D810893BF2C9}" type="datetimeFigureOut">
              <a:rPr lang="en-AU" smtClean="0"/>
              <a:t>7/08/2020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83B2-846D-4B57-8BE2-A36CA45202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126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04D-0F72-4741-BFD4-D810893BF2C9}" type="datetimeFigureOut">
              <a:rPr lang="en-AU" smtClean="0"/>
              <a:t>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383B2-846D-4B57-8BE2-A36CA45202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243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7999" y="2838796"/>
            <a:ext cx="628650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altLang="en-US" sz="6600" b="1" dirty="0">
                <a:solidFill>
                  <a:srgbClr val="000000"/>
                </a:solidFill>
                <a:latin typeface="Calibri" panose="020F0502020204030204" pitchFamily="34" charset="0"/>
              </a:rPr>
              <a:t>Year 10 - 2021</a:t>
            </a:r>
          </a:p>
          <a:p>
            <a:pPr algn="ctr"/>
            <a:r>
              <a:rPr lang="en-AU" altLang="en-US" sz="6600" b="1" dirty="0">
                <a:solidFill>
                  <a:srgbClr val="000000"/>
                </a:solidFill>
                <a:latin typeface="Calibri" panose="020F0502020204030204" pitchFamily="34" charset="0"/>
              </a:rPr>
              <a:t>Subject Selection </a:t>
            </a:r>
          </a:p>
        </p:txBody>
      </p:sp>
    </p:spTree>
    <p:extLst>
      <p:ext uri="{BB962C8B-B14F-4D97-AF65-F5344CB8AC3E}">
        <p14:creationId xmlns:p14="http://schemas.microsoft.com/office/powerpoint/2010/main" val="170550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914400" y="1572520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Why choose a VCE subject?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914400" y="2356658"/>
            <a:ext cx="107315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AU" altLang="en-US" dirty="0" smtClean="0">
                <a:latin typeface="Calibri" panose="020F0502020204030204" pitchFamily="34" charset="0"/>
              </a:rPr>
              <a:t>- Students have a chance to gradually adjust to the demands of VCE during Year 10</a:t>
            </a:r>
          </a:p>
          <a:p>
            <a:pPr algn="l"/>
            <a:r>
              <a:rPr lang="en-AU" altLang="en-US" dirty="0" smtClean="0">
                <a:latin typeface="Calibri" panose="020F0502020204030204" pitchFamily="34" charset="0"/>
              </a:rPr>
              <a:t>- Increased flexibility in meeting the requirements of the VCE</a:t>
            </a:r>
          </a:p>
          <a:p>
            <a:pPr algn="l"/>
            <a:r>
              <a:rPr lang="en-US" altLang="en-US" dirty="0" smtClean="0">
                <a:latin typeface="Calibri" panose="020F0502020204030204" pitchFamily="34" charset="0"/>
              </a:rPr>
              <a:t>- Opportunity then for Units 3 &amp; 4 to be done in Year 11 allowing for an extra subject    </a:t>
            </a:r>
          </a:p>
          <a:p>
            <a:pPr algn="l"/>
            <a:r>
              <a:rPr lang="en-US" altLang="en-US" dirty="0" smtClean="0">
                <a:latin typeface="Calibri" panose="020F0502020204030204" pitchFamily="34" charset="0"/>
              </a:rPr>
              <a:t>   in Year 12 – a bonus for an ATAR score</a:t>
            </a:r>
            <a:endParaRPr lang="en-AU" altLang="en-US" dirty="0" smtClean="0">
              <a:latin typeface="Calibri" panose="020F0502020204030204" pitchFamily="34" charset="0"/>
            </a:endParaRPr>
          </a:p>
          <a:p>
            <a:pPr algn="l"/>
            <a:r>
              <a:rPr lang="en-AU" altLang="en-US" dirty="0" smtClean="0">
                <a:latin typeface="Calibri" panose="020F0502020204030204" pitchFamily="34" charset="0"/>
              </a:rPr>
              <a:t>- Can provide Year 10 students with a satisfying challenge</a:t>
            </a:r>
          </a:p>
        </p:txBody>
      </p:sp>
    </p:spTree>
    <p:extLst>
      <p:ext uri="{BB962C8B-B14F-4D97-AF65-F5344CB8AC3E}">
        <p14:creationId xmlns:p14="http://schemas.microsoft.com/office/powerpoint/2010/main" val="257340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142999" y="1536238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The offer of a VCE subject in Year 10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914400" y="2356658"/>
            <a:ext cx="99441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en-US" dirty="0" smtClean="0">
                <a:latin typeface="Calibri" panose="020F0502020204030204" pitchFamily="34" charset="0"/>
              </a:rPr>
              <a:t>- Demonstrated academic and </a:t>
            </a:r>
            <a:r>
              <a:rPr lang="en-AU" altLang="en-US" dirty="0" smtClean="0">
                <a:latin typeface="Calibri" panose="020F0502020204030204" pitchFamily="34" charset="0"/>
              </a:rPr>
              <a:t>organisational</a:t>
            </a:r>
            <a:r>
              <a:rPr lang="en-US" altLang="en-US" dirty="0" smtClean="0">
                <a:latin typeface="Calibri" panose="020F0502020204030204" pitchFamily="34" charset="0"/>
              </a:rPr>
              <a:t> capacity of the student in Year 9</a:t>
            </a:r>
          </a:p>
          <a:p>
            <a:pPr algn="l"/>
            <a:r>
              <a:rPr lang="en-US" altLang="en-US" dirty="0" smtClean="0">
                <a:latin typeface="Calibri" panose="020F0502020204030204" pitchFamily="34" charset="0"/>
              </a:rPr>
              <a:t>- Availability:    </a:t>
            </a:r>
            <a:r>
              <a:rPr lang="en-US" altLang="en-US" sz="2400" dirty="0" smtClean="0">
                <a:latin typeface="Calibri" panose="020F0502020204030204" pitchFamily="34" charset="0"/>
              </a:rPr>
              <a:t>spaces in classes</a:t>
            </a:r>
          </a:p>
          <a:p>
            <a:pPr lvl="4" algn="l"/>
            <a:r>
              <a:rPr lang="en-US" altLang="en-US" sz="2400" dirty="0" smtClean="0">
                <a:latin typeface="Calibri" panose="020F0502020204030204" pitchFamily="34" charset="0"/>
              </a:rPr>
              <a:t>timetable constraints</a:t>
            </a:r>
          </a:p>
          <a:p>
            <a:pPr lvl="4" algn="l"/>
            <a:r>
              <a:rPr lang="en-US" altLang="en-US" sz="2400" dirty="0" smtClean="0">
                <a:latin typeface="Calibri" panose="020F0502020204030204" pitchFamily="34" charset="0"/>
              </a:rPr>
              <a:t>staff availability</a:t>
            </a:r>
          </a:p>
          <a:p>
            <a:pPr algn="l"/>
            <a:r>
              <a:rPr lang="en-US" altLang="en-US" dirty="0" smtClean="0">
                <a:latin typeface="Calibri" panose="020F0502020204030204" pitchFamily="34" charset="0"/>
              </a:rPr>
              <a:t>- Staff Recommendation</a:t>
            </a:r>
          </a:p>
          <a:p>
            <a:pPr algn="l"/>
            <a:r>
              <a:rPr lang="en-US" altLang="en-US" dirty="0" smtClean="0">
                <a:latin typeface="Calibri" panose="020F0502020204030204" pitchFamily="34" charset="0"/>
              </a:rPr>
              <a:t>- High level of performance in English is crucial</a:t>
            </a:r>
            <a:endParaRPr lang="en-AU" alt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61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142999" y="2443942"/>
            <a:ext cx="80010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Tx/>
              <a:buChar char="-"/>
            </a:pPr>
            <a:r>
              <a:rPr lang="en-US" altLang="en-US" dirty="0" smtClean="0">
                <a:latin typeface="Calibri" panose="020F0502020204030204" pitchFamily="34" charset="0"/>
              </a:rPr>
              <a:t>Attendance including approved absences must not be less than 80%</a:t>
            </a:r>
          </a:p>
          <a:p>
            <a:pPr algn="l"/>
            <a:r>
              <a:rPr lang="en-US" altLang="en-US" dirty="0" smtClean="0">
                <a:latin typeface="Calibri" panose="020F0502020204030204" pitchFamily="34" charset="0"/>
              </a:rPr>
              <a:t>-   Family holidays are not counted as approved</a:t>
            </a:r>
          </a:p>
          <a:p>
            <a:pPr marL="342900" indent="-342900" algn="l">
              <a:buFontTx/>
              <a:buChar char="-"/>
            </a:pPr>
            <a:r>
              <a:rPr lang="en-US" altLang="en-US" dirty="0" smtClean="0">
                <a:latin typeface="Calibri" panose="020F0502020204030204" pitchFamily="34" charset="0"/>
              </a:rPr>
              <a:t>Students will need to attend VCE orientation class at the end of the year</a:t>
            </a:r>
            <a:endParaRPr lang="en-AU" altLang="en-US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 smtClean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142999" y="1758142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VCE attendance rules</a:t>
            </a:r>
          </a:p>
        </p:txBody>
      </p:sp>
    </p:spTree>
    <p:extLst>
      <p:ext uri="{BB962C8B-B14F-4D97-AF65-F5344CB8AC3E}">
        <p14:creationId xmlns:p14="http://schemas.microsoft.com/office/powerpoint/2010/main" val="8890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90600" y="1752600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Maths Recommendations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914400" y="2667000"/>
            <a:ext cx="98679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AU" altLang="en-US" dirty="0" smtClean="0">
                <a:latin typeface="Calibri" panose="020F0502020204030204" pitchFamily="34" charset="0"/>
              </a:rPr>
              <a:t>-    Students will receive a  Maths recommendation</a:t>
            </a:r>
          </a:p>
          <a:p>
            <a:pPr marL="342900" indent="-342900" algn="l">
              <a:buFontTx/>
              <a:buChar char="-"/>
            </a:pPr>
            <a:r>
              <a:rPr lang="en-AU" altLang="en-US" dirty="0" smtClean="0">
                <a:latin typeface="Calibri" panose="020F0502020204030204" pitchFamily="34" charset="0"/>
              </a:rPr>
              <a:t>Have option of upgrading recommendation if grade improve in second semester</a:t>
            </a:r>
          </a:p>
          <a:p>
            <a:pPr algn="l"/>
            <a:r>
              <a:rPr lang="en-AU" altLang="en-US" dirty="0" smtClean="0">
                <a:latin typeface="Calibri" panose="020F0502020204030204" pitchFamily="34" charset="0"/>
              </a:rPr>
              <a:t>-    Contact the Middle School if you have questions/concerns</a:t>
            </a:r>
          </a:p>
        </p:txBody>
      </p:sp>
    </p:spTree>
    <p:extLst>
      <p:ext uri="{BB962C8B-B14F-4D97-AF65-F5344CB8AC3E}">
        <p14:creationId xmlns:p14="http://schemas.microsoft.com/office/powerpoint/2010/main" val="52427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2" name="Group 34"/>
          <p:cNvGrpSpPr>
            <a:grpSpLocks/>
          </p:cNvGrpSpPr>
          <p:nvPr/>
        </p:nvGrpSpPr>
        <p:grpSpPr bwMode="auto">
          <a:xfrm>
            <a:off x="2378276" y="1987910"/>
            <a:ext cx="7991475" cy="3419475"/>
            <a:chOff x="900067" y="2080957"/>
            <a:chExt cx="7991936" cy="3419626"/>
          </a:xfrm>
        </p:grpSpPr>
        <p:sp>
          <p:nvSpPr>
            <p:cNvPr id="15" name="Freeform 14"/>
            <p:cNvSpPr/>
            <p:nvPr/>
          </p:nvSpPr>
          <p:spPr>
            <a:xfrm>
              <a:off x="900067" y="3848405"/>
              <a:ext cx="1536910" cy="768455"/>
            </a:xfrm>
            <a:custGeom>
              <a:avLst/>
              <a:gdLst>
                <a:gd name="connsiteX0" fmla="*/ 0 w 1536910"/>
                <a:gd name="connsiteY0" fmla="*/ 76846 h 768455"/>
                <a:gd name="connsiteX1" fmla="*/ 76846 w 1536910"/>
                <a:gd name="connsiteY1" fmla="*/ 0 h 768455"/>
                <a:gd name="connsiteX2" fmla="*/ 1460065 w 1536910"/>
                <a:gd name="connsiteY2" fmla="*/ 0 h 768455"/>
                <a:gd name="connsiteX3" fmla="*/ 1536911 w 1536910"/>
                <a:gd name="connsiteY3" fmla="*/ 76846 h 768455"/>
                <a:gd name="connsiteX4" fmla="*/ 1536910 w 1536910"/>
                <a:gd name="connsiteY4" fmla="*/ 691610 h 768455"/>
                <a:gd name="connsiteX5" fmla="*/ 1460064 w 1536910"/>
                <a:gd name="connsiteY5" fmla="*/ 768456 h 768455"/>
                <a:gd name="connsiteX6" fmla="*/ 76846 w 1536910"/>
                <a:gd name="connsiteY6" fmla="*/ 768455 h 768455"/>
                <a:gd name="connsiteX7" fmla="*/ 0 w 1536910"/>
                <a:gd name="connsiteY7" fmla="*/ 691609 h 768455"/>
                <a:gd name="connsiteX8" fmla="*/ 0 w 1536910"/>
                <a:gd name="connsiteY8" fmla="*/ 76846 h 768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6910" h="768455">
                  <a:moveTo>
                    <a:pt x="0" y="76846"/>
                  </a:moveTo>
                  <a:cubicBezTo>
                    <a:pt x="0" y="34405"/>
                    <a:pt x="34405" y="0"/>
                    <a:pt x="76846" y="0"/>
                  </a:cubicBezTo>
                  <a:lnTo>
                    <a:pt x="1460065" y="0"/>
                  </a:lnTo>
                  <a:cubicBezTo>
                    <a:pt x="1502506" y="0"/>
                    <a:pt x="1536911" y="34405"/>
                    <a:pt x="1536911" y="76846"/>
                  </a:cubicBezTo>
                  <a:cubicBezTo>
                    <a:pt x="1536911" y="281767"/>
                    <a:pt x="1536910" y="486689"/>
                    <a:pt x="1536910" y="691610"/>
                  </a:cubicBezTo>
                  <a:cubicBezTo>
                    <a:pt x="1536910" y="734051"/>
                    <a:pt x="1502505" y="768456"/>
                    <a:pt x="1460064" y="768456"/>
                  </a:cubicBezTo>
                  <a:lnTo>
                    <a:pt x="76846" y="768455"/>
                  </a:lnTo>
                  <a:cubicBezTo>
                    <a:pt x="34405" y="768455"/>
                    <a:pt x="0" y="734050"/>
                    <a:pt x="0" y="691609"/>
                  </a:cubicBezTo>
                  <a:lnTo>
                    <a:pt x="0" y="7684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3302" tIns="33302" rIns="33302" bIns="33302" spcCol="1270" anchor="ctr"/>
            <a:lstStyle/>
            <a:p>
              <a:pPr algn="ctr" defTabSz="7556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AU" sz="1700" dirty="0"/>
                <a:t>Year 9 Mathematics</a:t>
              </a:r>
            </a:p>
          </p:txBody>
        </p:sp>
        <p:sp>
          <p:nvSpPr>
            <p:cNvPr id="16" name="Freeform 15"/>
            <p:cNvSpPr/>
            <p:nvPr/>
          </p:nvSpPr>
          <p:spPr>
            <a:xfrm rot="18289469">
              <a:off x="2206099" y="3772248"/>
              <a:ext cx="1076523" cy="37045"/>
            </a:xfrm>
            <a:custGeom>
              <a:avLst/>
              <a:gdLst>
                <a:gd name="connsiteX0" fmla="*/ 0 w 1076523"/>
                <a:gd name="connsiteY0" fmla="*/ 18522 h 37045"/>
                <a:gd name="connsiteX1" fmla="*/ 1076523 w 1076523"/>
                <a:gd name="connsiteY1" fmla="*/ 18522 h 37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76523" h="37045">
                  <a:moveTo>
                    <a:pt x="0" y="18522"/>
                  </a:moveTo>
                  <a:lnTo>
                    <a:pt x="1076523" y="1852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dk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524047" tIns="-8391" rIns="524049" bIns="-8390" spcCol="1270" anchor="ctr"/>
            <a:lstStyle/>
            <a:p>
              <a:pPr algn="ctr" defTabSz="222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AU" sz="50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3051742" y="2964681"/>
              <a:ext cx="1536910" cy="768455"/>
            </a:xfrm>
            <a:custGeom>
              <a:avLst/>
              <a:gdLst>
                <a:gd name="connsiteX0" fmla="*/ 0 w 1536910"/>
                <a:gd name="connsiteY0" fmla="*/ 76846 h 768455"/>
                <a:gd name="connsiteX1" fmla="*/ 76846 w 1536910"/>
                <a:gd name="connsiteY1" fmla="*/ 0 h 768455"/>
                <a:gd name="connsiteX2" fmla="*/ 1460065 w 1536910"/>
                <a:gd name="connsiteY2" fmla="*/ 0 h 768455"/>
                <a:gd name="connsiteX3" fmla="*/ 1536911 w 1536910"/>
                <a:gd name="connsiteY3" fmla="*/ 76846 h 768455"/>
                <a:gd name="connsiteX4" fmla="*/ 1536910 w 1536910"/>
                <a:gd name="connsiteY4" fmla="*/ 691610 h 768455"/>
                <a:gd name="connsiteX5" fmla="*/ 1460064 w 1536910"/>
                <a:gd name="connsiteY5" fmla="*/ 768456 h 768455"/>
                <a:gd name="connsiteX6" fmla="*/ 76846 w 1536910"/>
                <a:gd name="connsiteY6" fmla="*/ 768455 h 768455"/>
                <a:gd name="connsiteX7" fmla="*/ 0 w 1536910"/>
                <a:gd name="connsiteY7" fmla="*/ 691609 h 768455"/>
                <a:gd name="connsiteX8" fmla="*/ 0 w 1536910"/>
                <a:gd name="connsiteY8" fmla="*/ 76846 h 768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6910" h="768455">
                  <a:moveTo>
                    <a:pt x="0" y="76846"/>
                  </a:moveTo>
                  <a:cubicBezTo>
                    <a:pt x="0" y="34405"/>
                    <a:pt x="34405" y="0"/>
                    <a:pt x="76846" y="0"/>
                  </a:cubicBezTo>
                  <a:lnTo>
                    <a:pt x="1460065" y="0"/>
                  </a:lnTo>
                  <a:cubicBezTo>
                    <a:pt x="1502506" y="0"/>
                    <a:pt x="1536911" y="34405"/>
                    <a:pt x="1536911" y="76846"/>
                  </a:cubicBezTo>
                  <a:cubicBezTo>
                    <a:pt x="1536911" y="281767"/>
                    <a:pt x="1536910" y="486689"/>
                    <a:pt x="1536910" y="691610"/>
                  </a:cubicBezTo>
                  <a:cubicBezTo>
                    <a:pt x="1536910" y="734051"/>
                    <a:pt x="1502505" y="768456"/>
                    <a:pt x="1460064" y="768456"/>
                  </a:cubicBezTo>
                  <a:lnTo>
                    <a:pt x="76846" y="768455"/>
                  </a:lnTo>
                  <a:cubicBezTo>
                    <a:pt x="34405" y="768455"/>
                    <a:pt x="0" y="734050"/>
                    <a:pt x="0" y="691609"/>
                  </a:cubicBezTo>
                  <a:lnTo>
                    <a:pt x="0" y="7684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3302" tIns="33302" rIns="33302" bIns="33302" spcCol="1270" anchor="ctr"/>
            <a:lstStyle/>
            <a:p>
              <a:pPr algn="ctr" defTabSz="7556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AU" sz="1700" dirty="0"/>
                <a:t>Year 10 Mathematical Methods</a:t>
              </a:r>
            </a:p>
          </p:txBody>
        </p:sp>
        <p:sp>
          <p:nvSpPr>
            <p:cNvPr id="18" name="Freeform 17"/>
            <p:cNvSpPr/>
            <p:nvPr/>
          </p:nvSpPr>
          <p:spPr>
            <a:xfrm rot="18289469">
              <a:off x="4357774" y="2888524"/>
              <a:ext cx="1076523" cy="37045"/>
            </a:xfrm>
            <a:custGeom>
              <a:avLst/>
              <a:gdLst>
                <a:gd name="connsiteX0" fmla="*/ 0 w 1076523"/>
                <a:gd name="connsiteY0" fmla="*/ 18522 h 37045"/>
                <a:gd name="connsiteX1" fmla="*/ 1076523 w 1076523"/>
                <a:gd name="connsiteY1" fmla="*/ 18522 h 37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76523" h="37045">
                  <a:moveTo>
                    <a:pt x="0" y="18522"/>
                  </a:moveTo>
                  <a:lnTo>
                    <a:pt x="1076523" y="1852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524047" tIns="-8391" rIns="524049" bIns="-8391" spcCol="1270" anchor="ctr"/>
            <a:lstStyle/>
            <a:p>
              <a:pPr algn="ctr" defTabSz="222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AU" sz="50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5203418" y="2080957"/>
              <a:ext cx="1536910" cy="768455"/>
            </a:xfrm>
            <a:custGeom>
              <a:avLst/>
              <a:gdLst>
                <a:gd name="connsiteX0" fmla="*/ 0 w 1536910"/>
                <a:gd name="connsiteY0" fmla="*/ 76846 h 768455"/>
                <a:gd name="connsiteX1" fmla="*/ 76846 w 1536910"/>
                <a:gd name="connsiteY1" fmla="*/ 0 h 768455"/>
                <a:gd name="connsiteX2" fmla="*/ 1460065 w 1536910"/>
                <a:gd name="connsiteY2" fmla="*/ 0 h 768455"/>
                <a:gd name="connsiteX3" fmla="*/ 1536911 w 1536910"/>
                <a:gd name="connsiteY3" fmla="*/ 76846 h 768455"/>
                <a:gd name="connsiteX4" fmla="*/ 1536910 w 1536910"/>
                <a:gd name="connsiteY4" fmla="*/ 691610 h 768455"/>
                <a:gd name="connsiteX5" fmla="*/ 1460064 w 1536910"/>
                <a:gd name="connsiteY5" fmla="*/ 768456 h 768455"/>
                <a:gd name="connsiteX6" fmla="*/ 76846 w 1536910"/>
                <a:gd name="connsiteY6" fmla="*/ 768455 h 768455"/>
                <a:gd name="connsiteX7" fmla="*/ 0 w 1536910"/>
                <a:gd name="connsiteY7" fmla="*/ 691609 h 768455"/>
                <a:gd name="connsiteX8" fmla="*/ 0 w 1536910"/>
                <a:gd name="connsiteY8" fmla="*/ 76846 h 768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6910" h="768455">
                  <a:moveTo>
                    <a:pt x="0" y="76846"/>
                  </a:moveTo>
                  <a:cubicBezTo>
                    <a:pt x="0" y="34405"/>
                    <a:pt x="34405" y="0"/>
                    <a:pt x="76846" y="0"/>
                  </a:cubicBezTo>
                  <a:lnTo>
                    <a:pt x="1460065" y="0"/>
                  </a:lnTo>
                  <a:cubicBezTo>
                    <a:pt x="1502506" y="0"/>
                    <a:pt x="1536911" y="34405"/>
                    <a:pt x="1536911" y="76846"/>
                  </a:cubicBezTo>
                  <a:cubicBezTo>
                    <a:pt x="1536911" y="281767"/>
                    <a:pt x="1536910" y="486689"/>
                    <a:pt x="1536910" y="691610"/>
                  </a:cubicBezTo>
                  <a:cubicBezTo>
                    <a:pt x="1536910" y="734051"/>
                    <a:pt x="1502505" y="768456"/>
                    <a:pt x="1460064" y="768456"/>
                  </a:cubicBezTo>
                  <a:lnTo>
                    <a:pt x="76846" y="768455"/>
                  </a:lnTo>
                  <a:cubicBezTo>
                    <a:pt x="34405" y="768455"/>
                    <a:pt x="0" y="734050"/>
                    <a:pt x="0" y="691609"/>
                  </a:cubicBezTo>
                  <a:lnTo>
                    <a:pt x="0" y="7684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3302" tIns="33302" rIns="33302" bIns="33302" spcCol="1270" anchor="ctr"/>
            <a:lstStyle/>
            <a:p>
              <a:pPr algn="ctr" defTabSz="7556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AU" sz="1700" dirty="0"/>
                <a:t>Specialist Maths (1 &amp; 2)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6740329" y="2446662"/>
              <a:ext cx="614764" cy="37045"/>
            </a:xfrm>
            <a:custGeom>
              <a:avLst/>
              <a:gdLst>
                <a:gd name="connsiteX0" fmla="*/ 0 w 614764"/>
                <a:gd name="connsiteY0" fmla="*/ 18522 h 37045"/>
                <a:gd name="connsiteX1" fmla="*/ 614764 w 614764"/>
                <a:gd name="connsiteY1" fmla="*/ 18522 h 37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14764" h="37045">
                  <a:moveTo>
                    <a:pt x="0" y="18522"/>
                  </a:moveTo>
                  <a:lnTo>
                    <a:pt x="614764" y="1852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304713" tIns="3154" rIns="304713" bIns="3153" spcCol="1270" anchor="ctr"/>
            <a:lstStyle/>
            <a:p>
              <a:pPr algn="ctr" defTabSz="222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AU" sz="50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7355093" y="2080957"/>
              <a:ext cx="1536910" cy="768455"/>
            </a:xfrm>
            <a:custGeom>
              <a:avLst/>
              <a:gdLst>
                <a:gd name="connsiteX0" fmla="*/ 0 w 1536910"/>
                <a:gd name="connsiteY0" fmla="*/ 76846 h 768455"/>
                <a:gd name="connsiteX1" fmla="*/ 76846 w 1536910"/>
                <a:gd name="connsiteY1" fmla="*/ 0 h 768455"/>
                <a:gd name="connsiteX2" fmla="*/ 1460065 w 1536910"/>
                <a:gd name="connsiteY2" fmla="*/ 0 h 768455"/>
                <a:gd name="connsiteX3" fmla="*/ 1536911 w 1536910"/>
                <a:gd name="connsiteY3" fmla="*/ 76846 h 768455"/>
                <a:gd name="connsiteX4" fmla="*/ 1536910 w 1536910"/>
                <a:gd name="connsiteY4" fmla="*/ 691610 h 768455"/>
                <a:gd name="connsiteX5" fmla="*/ 1460064 w 1536910"/>
                <a:gd name="connsiteY5" fmla="*/ 768456 h 768455"/>
                <a:gd name="connsiteX6" fmla="*/ 76846 w 1536910"/>
                <a:gd name="connsiteY6" fmla="*/ 768455 h 768455"/>
                <a:gd name="connsiteX7" fmla="*/ 0 w 1536910"/>
                <a:gd name="connsiteY7" fmla="*/ 691609 h 768455"/>
                <a:gd name="connsiteX8" fmla="*/ 0 w 1536910"/>
                <a:gd name="connsiteY8" fmla="*/ 76846 h 768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6910" h="768455">
                  <a:moveTo>
                    <a:pt x="0" y="76846"/>
                  </a:moveTo>
                  <a:cubicBezTo>
                    <a:pt x="0" y="34405"/>
                    <a:pt x="34405" y="0"/>
                    <a:pt x="76846" y="0"/>
                  </a:cubicBezTo>
                  <a:lnTo>
                    <a:pt x="1460065" y="0"/>
                  </a:lnTo>
                  <a:cubicBezTo>
                    <a:pt x="1502506" y="0"/>
                    <a:pt x="1536911" y="34405"/>
                    <a:pt x="1536911" y="76846"/>
                  </a:cubicBezTo>
                  <a:cubicBezTo>
                    <a:pt x="1536911" y="281767"/>
                    <a:pt x="1536910" y="486689"/>
                    <a:pt x="1536910" y="691610"/>
                  </a:cubicBezTo>
                  <a:cubicBezTo>
                    <a:pt x="1536910" y="734051"/>
                    <a:pt x="1502505" y="768456"/>
                    <a:pt x="1460064" y="768456"/>
                  </a:cubicBezTo>
                  <a:lnTo>
                    <a:pt x="76846" y="768455"/>
                  </a:lnTo>
                  <a:cubicBezTo>
                    <a:pt x="34405" y="768455"/>
                    <a:pt x="0" y="734050"/>
                    <a:pt x="0" y="691609"/>
                  </a:cubicBezTo>
                  <a:lnTo>
                    <a:pt x="0" y="7684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3302" tIns="33302" rIns="33302" bIns="33302" spcCol="1270" anchor="ctr"/>
            <a:lstStyle/>
            <a:p>
              <a:pPr algn="ctr" defTabSz="7556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AU" sz="1700"/>
                <a:t>Specialist Mathematics *   (3 &amp; 4)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4588653" y="3330386"/>
              <a:ext cx="614764" cy="37045"/>
            </a:xfrm>
            <a:custGeom>
              <a:avLst/>
              <a:gdLst>
                <a:gd name="connsiteX0" fmla="*/ 0 w 614764"/>
                <a:gd name="connsiteY0" fmla="*/ 18522 h 37045"/>
                <a:gd name="connsiteX1" fmla="*/ 614764 w 614764"/>
                <a:gd name="connsiteY1" fmla="*/ 18522 h 37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14764" h="37045">
                  <a:moveTo>
                    <a:pt x="0" y="18522"/>
                  </a:moveTo>
                  <a:lnTo>
                    <a:pt x="614764" y="1852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304713" tIns="3154" rIns="304713" bIns="3153" spcCol="1270" anchor="ctr"/>
            <a:lstStyle/>
            <a:p>
              <a:pPr algn="ctr" defTabSz="222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AU" sz="500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5203418" y="2964681"/>
              <a:ext cx="1536910" cy="768455"/>
            </a:xfrm>
            <a:custGeom>
              <a:avLst/>
              <a:gdLst>
                <a:gd name="connsiteX0" fmla="*/ 0 w 1536910"/>
                <a:gd name="connsiteY0" fmla="*/ 76846 h 768455"/>
                <a:gd name="connsiteX1" fmla="*/ 76846 w 1536910"/>
                <a:gd name="connsiteY1" fmla="*/ 0 h 768455"/>
                <a:gd name="connsiteX2" fmla="*/ 1460065 w 1536910"/>
                <a:gd name="connsiteY2" fmla="*/ 0 h 768455"/>
                <a:gd name="connsiteX3" fmla="*/ 1536911 w 1536910"/>
                <a:gd name="connsiteY3" fmla="*/ 76846 h 768455"/>
                <a:gd name="connsiteX4" fmla="*/ 1536910 w 1536910"/>
                <a:gd name="connsiteY4" fmla="*/ 691610 h 768455"/>
                <a:gd name="connsiteX5" fmla="*/ 1460064 w 1536910"/>
                <a:gd name="connsiteY5" fmla="*/ 768456 h 768455"/>
                <a:gd name="connsiteX6" fmla="*/ 76846 w 1536910"/>
                <a:gd name="connsiteY6" fmla="*/ 768455 h 768455"/>
                <a:gd name="connsiteX7" fmla="*/ 0 w 1536910"/>
                <a:gd name="connsiteY7" fmla="*/ 691609 h 768455"/>
                <a:gd name="connsiteX8" fmla="*/ 0 w 1536910"/>
                <a:gd name="connsiteY8" fmla="*/ 76846 h 768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6910" h="768455">
                  <a:moveTo>
                    <a:pt x="0" y="76846"/>
                  </a:moveTo>
                  <a:cubicBezTo>
                    <a:pt x="0" y="34405"/>
                    <a:pt x="34405" y="0"/>
                    <a:pt x="76846" y="0"/>
                  </a:cubicBezTo>
                  <a:lnTo>
                    <a:pt x="1460065" y="0"/>
                  </a:lnTo>
                  <a:cubicBezTo>
                    <a:pt x="1502506" y="0"/>
                    <a:pt x="1536911" y="34405"/>
                    <a:pt x="1536911" y="76846"/>
                  </a:cubicBezTo>
                  <a:cubicBezTo>
                    <a:pt x="1536911" y="281767"/>
                    <a:pt x="1536910" y="486689"/>
                    <a:pt x="1536910" y="691610"/>
                  </a:cubicBezTo>
                  <a:cubicBezTo>
                    <a:pt x="1536910" y="734051"/>
                    <a:pt x="1502505" y="768456"/>
                    <a:pt x="1460064" y="768456"/>
                  </a:cubicBezTo>
                  <a:lnTo>
                    <a:pt x="76846" y="768455"/>
                  </a:lnTo>
                  <a:cubicBezTo>
                    <a:pt x="34405" y="768455"/>
                    <a:pt x="0" y="734050"/>
                    <a:pt x="0" y="691609"/>
                  </a:cubicBezTo>
                  <a:lnTo>
                    <a:pt x="0" y="7684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3302" tIns="33302" rIns="33302" bIns="33302" spcCol="1270" anchor="ctr"/>
            <a:lstStyle/>
            <a:p>
              <a:pPr algn="ctr" defTabSz="7556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AU" sz="1700" dirty="0"/>
                <a:t>Mathematical Methods CAS     (1 &amp; 2)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6740329" y="3330386"/>
              <a:ext cx="614764" cy="37045"/>
            </a:xfrm>
            <a:custGeom>
              <a:avLst/>
              <a:gdLst>
                <a:gd name="connsiteX0" fmla="*/ 0 w 614764"/>
                <a:gd name="connsiteY0" fmla="*/ 18522 h 37045"/>
                <a:gd name="connsiteX1" fmla="*/ 614764 w 614764"/>
                <a:gd name="connsiteY1" fmla="*/ 18522 h 37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14764" h="37045">
                  <a:moveTo>
                    <a:pt x="0" y="18522"/>
                  </a:moveTo>
                  <a:lnTo>
                    <a:pt x="614764" y="1852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304713" tIns="3154" rIns="304713" bIns="3153" spcCol="1270" anchor="ctr"/>
            <a:lstStyle/>
            <a:p>
              <a:pPr algn="ctr" defTabSz="222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AU" sz="500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7355093" y="2964681"/>
              <a:ext cx="1536910" cy="768455"/>
            </a:xfrm>
            <a:custGeom>
              <a:avLst/>
              <a:gdLst>
                <a:gd name="connsiteX0" fmla="*/ 0 w 1536910"/>
                <a:gd name="connsiteY0" fmla="*/ 76846 h 768455"/>
                <a:gd name="connsiteX1" fmla="*/ 76846 w 1536910"/>
                <a:gd name="connsiteY1" fmla="*/ 0 h 768455"/>
                <a:gd name="connsiteX2" fmla="*/ 1460065 w 1536910"/>
                <a:gd name="connsiteY2" fmla="*/ 0 h 768455"/>
                <a:gd name="connsiteX3" fmla="*/ 1536911 w 1536910"/>
                <a:gd name="connsiteY3" fmla="*/ 76846 h 768455"/>
                <a:gd name="connsiteX4" fmla="*/ 1536910 w 1536910"/>
                <a:gd name="connsiteY4" fmla="*/ 691610 h 768455"/>
                <a:gd name="connsiteX5" fmla="*/ 1460064 w 1536910"/>
                <a:gd name="connsiteY5" fmla="*/ 768456 h 768455"/>
                <a:gd name="connsiteX6" fmla="*/ 76846 w 1536910"/>
                <a:gd name="connsiteY6" fmla="*/ 768455 h 768455"/>
                <a:gd name="connsiteX7" fmla="*/ 0 w 1536910"/>
                <a:gd name="connsiteY7" fmla="*/ 691609 h 768455"/>
                <a:gd name="connsiteX8" fmla="*/ 0 w 1536910"/>
                <a:gd name="connsiteY8" fmla="*/ 76846 h 768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6910" h="768455">
                  <a:moveTo>
                    <a:pt x="0" y="76846"/>
                  </a:moveTo>
                  <a:cubicBezTo>
                    <a:pt x="0" y="34405"/>
                    <a:pt x="34405" y="0"/>
                    <a:pt x="76846" y="0"/>
                  </a:cubicBezTo>
                  <a:lnTo>
                    <a:pt x="1460065" y="0"/>
                  </a:lnTo>
                  <a:cubicBezTo>
                    <a:pt x="1502506" y="0"/>
                    <a:pt x="1536911" y="34405"/>
                    <a:pt x="1536911" y="76846"/>
                  </a:cubicBezTo>
                  <a:cubicBezTo>
                    <a:pt x="1536911" y="281767"/>
                    <a:pt x="1536910" y="486689"/>
                    <a:pt x="1536910" y="691610"/>
                  </a:cubicBezTo>
                  <a:cubicBezTo>
                    <a:pt x="1536910" y="734051"/>
                    <a:pt x="1502505" y="768456"/>
                    <a:pt x="1460064" y="768456"/>
                  </a:cubicBezTo>
                  <a:lnTo>
                    <a:pt x="76846" y="768455"/>
                  </a:lnTo>
                  <a:cubicBezTo>
                    <a:pt x="34405" y="768455"/>
                    <a:pt x="0" y="734050"/>
                    <a:pt x="0" y="691609"/>
                  </a:cubicBezTo>
                  <a:lnTo>
                    <a:pt x="0" y="7684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3302" tIns="33302" rIns="33302" bIns="33302" spcCol="1270" anchor="ctr"/>
            <a:lstStyle/>
            <a:p>
              <a:pPr algn="ctr" defTabSz="7556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AU" sz="1700" dirty="0"/>
                <a:t>Mathematical Methods </a:t>
              </a:r>
            </a:p>
            <a:p>
              <a:pPr algn="ctr" defTabSz="7556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AU" sz="1700" dirty="0"/>
                <a:t>(3 &amp;4)</a:t>
              </a:r>
            </a:p>
          </p:txBody>
        </p:sp>
        <p:sp>
          <p:nvSpPr>
            <p:cNvPr id="26" name="Freeform 25"/>
            <p:cNvSpPr/>
            <p:nvPr/>
          </p:nvSpPr>
          <p:spPr>
            <a:xfrm rot="3310531">
              <a:off x="4357774" y="3772248"/>
              <a:ext cx="1076523" cy="37045"/>
            </a:xfrm>
            <a:custGeom>
              <a:avLst/>
              <a:gdLst>
                <a:gd name="connsiteX0" fmla="*/ 0 w 1076523"/>
                <a:gd name="connsiteY0" fmla="*/ 18522 h 37045"/>
                <a:gd name="connsiteX1" fmla="*/ 1076523 w 1076523"/>
                <a:gd name="connsiteY1" fmla="*/ 18522 h 37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76523" h="37045">
                  <a:moveTo>
                    <a:pt x="0" y="18522"/>
                  </a:moveTo>
                  <a:lnTo>
                    <a:pt x="1076523" y="1852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524048" tIns="-8391" rIns="524048" bIns="-8391" spcCol="1270" anchor="ctr"/>
            <a:lstStyle/>
            <a:p>
              <a:pPr algn="ctr" defTabSz="222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AU" sz="500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5203418" y="3848405"/>
              <a:ext cx="1536910" cy="768455"/>
            </a:xfrm>
            <a:custGeom>
              <a:avLst/>
              <a:gdLst>
                <a:gd name="connsiteX0" fmla="*/ 0 w 1536910"/>
                <a:gd name="connsiteY0" fmla="*/ 76846 h 768455"/>
                <a:gd name="connsiteX1" fmla="*/ 76846 w 1536910"/>
                <a:gd name="connsiteY1" fmla="*/ 0 h 768455"/>
                <a:gd name="connsiteX2" fmla="*/ 1460065 w 1536910"/>
                <a:gd name="connsiteY2" fmla="*/ 0 h 768455"/>
                <a:gd name="connsiteX3" fmla="*/ 1536911 w 1536910"/>
                <a:gd name="connsiteY3" fmla="*/ 76846 h 768455"/>
                <a:gd name="connsiteX4" fmla="*/ 1536910 w 1536910"/>
                <a:gd name="connsiteY4" fmla="*/ 691610 h 768455"/>
                <a:gd name="connsiteX5" fmla="*/ 1460064 w 1536910"/>
                <a:gd name="connsiteY5" fmla="*/ 768456 h 768455"/>
                <a:gd name="connsiteX6" fmla="*/ 76846 w 1536910"/>
                <a:gd name="connsiteY6" fmla="*/ 768455 h 768455"/>
                <a:gd name="connsiteX7" fmla="*/ 0 w 1536910"/>
                <a:gd name="connsiteY7" fmla="*/ 691609 h 768455"/>
                <a:gd name="connsiteX8" fmla="*/ 0 w 1536910"/>
                <a:gd name="connsiteY8" fmla="*/ 76846 h 768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6910" h="768455">
                  <a:moveTo>
                    <a:pt x="0" y="76846"/>
                  </a:moveTo>
                  <a:cubicBezTo>
                    <a:pt x="0" y="34405"/>
                    <a:pt x="34405" y="0"/>
                    <a:pt x="76846" y="0"/>
                  </a:cubicBezTo>
                  <a:lnTo>
                    <a:pt x="1460065" y="0"/>
                  </a:lnTo>
                  <a:cubicBezTo>
                    <a:pt x="1502506" y="0"/>
                    <a:pt x="1536911" y="34405"/>
                    <a:pt x="1536911" y="76846"/>
                  </a:cubicBezTo>
                  <a:cubicBezTo>
                    <a:pt x="1536911" y="281767"/>
                    <a:pt x="1536910" y="486689"/>
                    <a:pt x="1536910" y="691610"/>
                  </a:cubicBezTo>
                  <a:cubicBezTo>
                    <a:pt x="1536910" y="734051"/>
                    <a:pt x="1502505" y="768456"/>
                    <a:pt x="1460064" y="768456"/>
                  </a:cubicBezTo>
                  <a:lnTo>
                    <a:pt x="76846" y="768455"/>
                  </a:lnTo>
                  <a:cubicBezTo>
                    <a:pt x="34405" y="768455"/>
                    <a:pt x="0" y="734050"/>
                    <a:pt x="0" y="691609"/>
                  </a:cubicBezTo>
                  <a:lnTo>
                    <a:pt x="0" y="7684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3302" tIns="33302" rIns="33302" bIns="33302" spcCol="1270" anchor="ctr"/>
            <a:lstStyle/>
            <a:p>
              <a:pPr algn="ctr" defTabSz="7556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AU" sz="1700" dirty="0"/>
                <a:t>Further Mathematics (1 &amp; 2)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6740329" y="4214109"/>
              <a:ext cx="614764" cy="37045"/>
            </a:xfrm>
            <a:custGeom>
              <a:avLst/>
              <a:gdLst>
                <a:gd name="connsiteX0" fmla="*/ 0 w 614764"/>
                <a:gd name="connsiteY0" fmla="*/ 18522 h 37045"/>
                <a:gd name="connsiteX1" fmla="*/ 614764 w 614764"/>
                <a:gd name="connsiteY1" fmla="*/ 18522 h 37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14764" h="37045">
                  <a:moveTo>
                    <a:pt x="0" y="18522"/>
                  </a:moveTo>
                  <a:lnTo>
                    <a:pt x="614764" y="1852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304713" tIns="3154" rIns="304713" bIns="3153" spcCol="1270" anchor="ctr"/>
            <a:lstStyle/>
            <a:p>
              <a:pPr algn="ctr" defTabSz="222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AU" sz="500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7355093" y="3848405"/>
              <a:ext cx="1536910" cy="768455"/>
            </a:xfrm>
            <a:custGeom>
              <a:avLst/>
              <a:gdLst>
                <a:gd name="connsiteX0" fmla="*/ 0 w 1536910"/>
                <a:gd name="connsiteY0" fmla="*/ 76846 h 768455"/>
                <a:gd name="connsiteX1" fmla="*/ 76846 w 1536910"/>
                <a:gd name="connsiteY1" fmla="*/ 0 h 768455"/>
                <a:gd name="connsiteX2" fmla="*/ 1460065 w 1536910"/>
                <a:gd name="connsiteY2" fmla="*/ 0 h 768455"/>
                <a:gd name="connsiteX3" fmla="*/ 1536911 w 1536910"/>
                <a:gd name="connsiteY3" fmla="*/ 76846 h 768455"/>
                <a:gd name="connsiteX4" fmla="*/ 1536910 w 1536910"/>
                <a:gd name="connsiteY4" fmla="*/ 691610 h 768455"/>
                <a:gd name="connsiteX5" fmla="*/ 1460064 w 1536910"/>
                <a:gd name="connsiteY5" fmla="*/ 768456 h 768455"/>
                <a:gd name="connsiteX6" fmla="*/ 76846 w 1536910"/>
                <a:gd name="connsiteY6" fmla="*/ 768455 h 768455"/>
                <a:gd name="connsiteX7" fmla="*/ 0 w 1536910"/>
                <a:gd name="connsiteY7" fmla="*/ 691609 h 768455"/>
                <a:gd name="connsiteX8" fmla="*/ 0 w 1536910"/>
                <a:gd name="connsiteY8" fmla="*/ 76846 h 768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6910" h="768455">
                  <a:moveTo>
                    <a:pt x="0" y="76846"/>
                  </a:moveTo>
                  <a:cubicBezTo>
                    <a:pt x="0" y="34405"/>
                    <a:pt x="34405" y="0"/>
                    <a:pt x="76846" y="0"/>
                  </a:cubicBezTo>
                  <a:lnTo>
                    <a:pt x="1460065" y="0"/>
                  </a:lnTo>
                  <a:cubicBezTo>
                    <a:pt x="1502506" y="0"/>
                    <a:pt x="1536911" y="34405"/>
                    <a:pt x="1536911" y="76846"/>
                  </a:cubicBezTo>
                  <a:cubicBezTo>
                    <a:pt x="1536911" y="281767"/>
                    <a:pt x="1536910" y="486689"/>
                    <a:pt x="1536910" y="691610"/>
                  </a:cubicBezTo>
                  <a:cubicBezTo>
                    <a:pt x="1536910" y="734051"/>
                    <a:pt x="1502505" y="768456"/>
                    <a:pt x="1460064" y="768456"/>
                  </a:cubicBezTo>
                  <a:lnTo>
                    <a:pt x="76846" y="768455"/>
                  </a:lnTo>
                  <a:cubicBezTo>
                    <a:pt x="34405" y="768455"/>
                    <a:pt x="0" y="734050"/>
                    <a:pt x="0" y="691609"/>
                  </a:cubicBezTo>
                  <a:lnTo>
                    <a:pt x="0" y="7684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3302" tIns="33302" rIns="33302" bIns="33302" spcCol="1270" anchor="ctr"/>
            <a:lstStyle/>
            <a:p>
              <a:pPr algn="ctr" defTabSz="7556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AU" sz="1700" dirty="0"/>
                <a:t>Further Mathematics     (3 &amp; 4)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2436978" y="4214109"/>
              <a:ext cx="614764" cy="37045"/>
            </a:xfrm>
            <a:custGeom>
              <a:avLst/>
              <a:gdLst>
                <a:gd name="connsiteX0" fmla="*/ 0 w 614764"/>
                <a:gd name="connsiteY0" fmla="*/ 18522 h 37045"/>
                <a:gd name="connsiteX1" fmla="*/ 614764 w 614764"/>
                <a:gd name="connsiteY1" fmla="*/ 18522 h 37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14764" h="37045">
                  <a:moveTo>
                    <a:pt x="0" y="18522"/>
                  </a:moveTo>
                  <a:lnTo>
                    <a:pt x="614764" y="1852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dk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304713" tIns="3154" rIns="304713" bIns="3153" spcCol="1270" anchor="ctr"/>
            <a:lstStyle/>
            <a:p>
              <a:pPr algn="ctr" defTabSz="222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AU" sz="500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3051742" y="3848405"/>
              <a:ext cx="1536910" cy="768455"/>
            </a:xfrm>
            <a:custGeom>
              <a:avLst/>
              <a:gdLst>
                <a:gd name="connsiteX0" fmla="*/ 0 w 1536910"/>
                <a:gd name="connsiteY0" fmla="*/ 76846 h 768455"/>
                <a:gd name="connsiteX1" fmla="*/ 76846 w 1536910"/>
                <a:gd name="connsiteY1" fmla="*/ 0 h 768455"/>
                <a:gd name="connsiteX2" fmla="*/ 1460065 w 1536910"/>
                <a:gd name="connsiteY2" fmla="*/ 0 h 768455"/>
                <a:gd name="connsiteX3" fmla="*/ 1536911 w 1536910"/>
                <a:gd name="connsiteY3" fmla="*/ 76846 h 768455"/>
                <a:gd name="connsiteX4" fmla="*/ 1536910 w 1536910"/>
                <a:gd name="connsiteY4" fmla="*/ 691610 h 768455"/>
                <a:gd name="connsiteX5" fmla="*/ 1460064 w 1536910"/>
                <a:gd name="connsiteY5" fmla="*/ 768456 h 768455"/>
                <a:gd name="connsiteX6" fmla="*/ 76846 w 1536910"/>
                <a:gd name="connsiteY6" fmla="*/ 768455 h 768455"/>
                <a:gd name="connsiteX7" fmla="*/ 0 w 1536910"/>
                <a:gd name="connsiteY7" fmla="*/ 691609 h 768455"/>
                <a:gd name="connsiteX8" fmla="*/ 0 w 1536910"/>
                <a:gd name="connsiteY8" fmla="*/ 76846 h 768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6910" h="768455">
                  <a:moveTo>
                    <a:pt x="0" y="76846"/>
                  </a:moveTo>
                  <a:cubicBezTo>
                    <a:pt x="0" y="34405"/>
                    <a:pt x="34405" y="0"/>
                    <a:pt x="76846" y="0"/>
                  </a:cubicBezTo>
                  <a:lnTo>
                    <a:pt x="1460065" y="0"/>
                  </a:lnTo>
                  <a:cubicBezTo>
                    <a:pt x="1502506" y="0"/>
                    <a:pt x="1536911" y="34405"/>
                    <a:pt x="1536911" y="76846"/>
                  </a:cubicBezTo>
                  <a:cubicBezTo>
                    <a:pt x="1536911" y="281767"/>
                    <a:pt x="1536910" y="486689"/>
                    <a:pt x="1536910" y="691610"/>
                  </a:cubicBezTo>
                  <a:cubicBezTo>
                    <a:pt x="1536910" y="734051"/>
                    <a:pt x="1502505" y="768456"/>
                    <a:pt x="1460064" y="768456"/>
                  </a:cubicBezTo>
                  <a:lnTo>
                    <a:pt x="76846" y="768455"/>
                  </a:lnTo>
                  <a:cubicBezTo>
                    <a:pt x="34405" y="768455"/>
                    <a:pt x="0" y="734050"/>
                    <a:pt x="0" y="691609"/>
                  </a:cubicBezTo>
                  <a:lnTo>
                    <a:pt x="0" y="7684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3302" tIns="33302" rIns="33302" bIns="33302" spcCol="1270" anchor="ctr"/>
            <a:lstStyle/>
            <a:p>
              <a:pPr algn="ctr" defTabSz="7556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AU" sz="1700" dirty="0"/>
                <a:t>Year 10 Further Mathematics</a:t>
              </a:r>
            </a:p>
          </p:txBody>
        </p:sp>
        <p:sp>
          <p:nvSpPr>
            <p:cNvPr id="32" name="Freeform 31"/>
            <p:cNvSpPr/>
            <p:nvPr/>
          </p:nvSpPr>
          <p:spPr>
            <a:xfrm rot="3310531">
              <a:off x="2206099" y="4655971"/>
              <a:ext cx="1076523" cy="37045"/>
            </a:xfrm>
            <a:custGeom>
              <a:avLst/>
              <a:gdLst>
                <a:gd name="connsiteX0" fmla="*/ 0 w 1076523"/>
                <a:gd name="connsiteY0" fmla="*/ 18522 h 37045"/>
                <a:gd name="connsiteX1" fmla="*/ 1076523 w 1076523"/>
                <a:gd name="connsiteY1" fmla="*/ 18522 h 37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76523" h="37045">
                  <a:moveTo>
                    <a:pt x="0" y="18522"/>
                  </a:moveTo>
                  <a:lnTo>
                    <a:pt x="1076523" y="1852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dk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524048" tIns="-8391" rIns="524048" bIns="-8391" spcCol="1270" anchor="ctr"/>
            <a:lstStyle/>
            <a:p>
              <a:pPr algn="ctr" defTabSz="222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AU" sz="500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3051742" y="4732128"/>
              <a:ext cx="1536910" cy="768455"/>
            </a:xfrm>
            <a:custGeom>
              <a:avLst/>
              <a:gdLst>
                <a:gd name="connsiteX0" fmla="*/ 0 w 1536910"/>
                <a:gd name="connsiteY0" fmla="*/ 76846 h 768455"/>
                <a:gd name="connsiteX1" fmla="*/ 76846 w 1536910"/>
                <a:gd name="connsiteY1" fmla="*/ 0 h 768455"/>
                <a:gd name="connsiteX2" fmla="*/ 1460065 w 1536910"/>
                <a:gd name="connsiteY2" fmla="*/ 0 h 768455"/>
                <a:gd name="connsiteX3" fmla="*/ 1536911 w 1536910"/>
                <a:gd name="connsiteY3" fmla="*/ 76846 h 768455"/>
                <a:gd name="connsiteX4" fmla="*/ 1536910 w 1536910"/>
                <a:gd name="connsiteY4" fmla="*/ 691610 h 768455"/>
                <a:gd name="connsiteX5" fmla="*/ 1460064 w 1536910"/>
                <a:gd name="connsiteY5" fmla="*/ 768456 h 768455"/>
                <a:gd name="connsiteX6" fmla="*/ 76846 w 1536910"/>
                <a:gd name="connsiteY6" fmla="*/ 768455 h 768455"/>
                <a:gd name="connsiteX7" fmla="*/ 0 w 1536910"/>
                <a:gd name="connsiteY7" fmla="*/ 691609 h 768455"/>
                <a:gd name="connsiteX8" fmla="*/ 0 w 1536910"/>
                <a:gd name="connsiteY8" fmla="*/ 76846 h 768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6910" h="768455">
                  <a:moveTo>
                    <a:pt x="0" y="76846"/>
                  </a:moveTo>
                  <a:cubicBezTo>
                    <a:pt x="0" y="34405"/>
                    <a:pt x="34405" y="0"/>
                    <a:pt x="76846" y="0"/>
                  </a:cubicBezTo>
                  <a:lnTo>
                    <a:pt x="1460065" y="0"/>
                  </a:lnTo>
                  <a:cubicBezTo>
                    <a:pt x="1502506" y="0"/>
                    <a:pt x="1536911" y="34405"/>
                    <a:pt x="1536911" y="76846"/>
                  </a:cubicBezTo>
                  <a:cubicBezTo>
                    <a:pt x="1536911" y="281767"/>
                    <a:pt x="1536910" y="486689"/>
                    <a:pt x="1536910" y="691610"/>
                  </a:cubicBezTo>
                  <a:cubicBezTo>
                    <a:pt x="1536910" y="734051"/>
                    <a:pt x="1502505" y="768456"/>
                    <a:pt x="1460064" y="768456"/>
                  </a:cubicBezTo>
                  <a:lnTo>
                    <a:pt x="76846" y="768455"/>
                  </a:lnTo>
                  <a:cubicBezTo>
                    <a:pt x="34405" y="768455"/>
                    <a:pt x="0" y="734050"/>
                    <a:pt x="0" y="691609"/>
                  </a:cubicBezTo>
                  <a:lnTo>
                    <a:pt x="0" y="7684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3302" tIns="33302" rIns="33302" bIns="33302" spcCol="1270" anchor="ctr"/>
            <a:lstStyle/>
            <a:p>
              <a:pPr algn="ctr" defTabSz="7556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AU" sz="1700"/>
                <a:t>Foundation Mathematics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4588653" y="5097833"/>
              <a:ext cx="614764" cy="37045"/>
            </a:xfrm>
            <a:custGeom>
              <a:avLst/>
              <a:gdLst>
                <a:gd name="connsiteX0" fmla="*/ 0 w 614764"/>
                <a:gd name="connsiteY0" fmla="*/ 18522 h 37045"/>
                <a:gd name="connsiteX1" fmla="*/ 614764 w 614764"/>
                <a:gd name="connsiteY1" fmla="*/ 18522 h 37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14764" h="37045">
                  <a:moveTo>
                    <a:pt x="0" y="18522"/>
                  </a:moveTo>
                  <a:lnTo>
                    <a:pt x="614764" y="1852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304713" tIns="3154" rIns="304713" bIns="3153" spcCol="1270" anchor="ctr"/>
            <a:lstStyle/>
            <a:p>
              <a:pPr algn="ctr" defTabSz="222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AU" sz="500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5203418" y="4732128"/>
              <a:ext cx="1536910" cy="768455"/>
            </a:xfrm>
            <a:custGeom>
              <a:avLst/>
              <a:gdLst>
                <a:gd name="connsiteX0" fmla="*/ 0 w 1536910"/>
                <a:gd name="connsiteY0" fmla="*/ 76846 h 768455"/>
                <a:gd name="connsiteX1" fmla="*/ 76846 w 1536910"/>
                <a:gd name="connsiteY1" fmla="*/ 0 h 768455"/>
                <a:gd name="connsiteX2" fmla="*/ 1460065 w 1536910"/>
                <a:gd name="connsiteY2" fmla="*/ 0 h 768455"/>
                <a:gd name="connsiteX3" fmla="*/ 1536911 w 1536910"/>
                <a:gd name="connsiteY3" fmla="*/ 76846 h 768455"/>
                <a:gd name="connsiteX4" fmla="*/ 1536910 w 1536910"/>
                <a:gd name="connsiteY4" fmla="*/ 691610 h 768455"/>
                <a:gd name="connsiteX5" fmla="*/ 1460064 w 1536910"/>
                <a:gd name="connsiteY5" fmla="*/ 768456 h 768455"/>
                <a:gd name="connsiteX6" fmla="*/ 76846 w 1536910"/>
                <a:gd name="connsiteY6" fmla="*/ 768455 h 768455"/>
                <a:gd name="connsiteX7" fmla="*/ 0 w 1536910"/>
                <a:gd name="connsiteY7" fmla="*/ 691609 h 768455"/>
                <a:gd name="connsiteX8" fmla="*/ 0 w 1536910"/>
                <a:gd name="connsiteY8" fmla="*/ 76846 h 768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6910" h="768455">
                  <a:moveTo>
                    <a:pt x="0" y="76846"/>
                  </a:moveTo>
                  <a:cubicBezTo>
                    <a:pt x="0" y="34405"/>
                    <a:pt x="34405" y="0"/>
                    <a:pt x="76846" y="0"/>
                  </a:cubicBezTo>
                  <a:lnTo>
                    <a:pt x="1460065" y="0"/>
                  </a:lnTo>
                  <a:cubicBezTo>
                    <a:pt x="1502506" y="0"/>
                    <a:pt x="1536911" y="34405"/>
                    <a:pt x="1536911" y="76846"/>
                  </a:cubicBezTo>
                  <a:cubicBezTo>
                    <a:pt x="1536911" y="281767"/>
                    <a:pt x="1536910" y="486689"/>
                    <a:pt x="1536910" y="691610"/>
                  </a:cubicBezTo>
                  <a:cubicBezTo>
                    <a:pt x="1536910" y="734051"/>
                    <a:pt x="1502505" y="768456"/>
                    <a:pt x="1460064" y="768456"/>
                  </a:cubicBezTo>
                  <a:lnTo>
                    <a:pt x="76846" y="768455"/>
                  </a:lnTo>
                  <a:cubicBezTo>
                    <a:pt x="34405" y="768455"/>
                    <a:pt x="0" y="734050"/>
                    <a:pt x="0" y="691609"/>
                  </a:cubicBezTo>
                  <a:lnTo>
                    <a:pt x="0" y="7684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3302" tIns="33302" rIns="33302" bIns="33302" spcCol="1270" anchor="ctr"/>
            <a:lstStyle/>
            <a:p>
              <a:pPr algn="ctr" defTabSz="7556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AU" sz="1700" dirty="0"/>
                <a:t>No further mathematical pathway</a:t>
              </a:r>
            </a:p>
          </p:txBody>
        </p:sp>
      </p:grpSp>
      <p:sp>
        <p:nvSpPr>
          <p:cNvPr id="36" name="TextBox 4"/>
          <p:cNvSpPr txBox="1">
            <a:spLocks noChangeArrowheads="1"/>
          </p:cNvSpPr>
          <p:nvPr/>
        </p:nvSpPr>
        <p:spPr bwMode="auto">
          <a:xfrm>
            <a:off x="957593" y="5626394"/>
            <a:ext cx="107838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rgbClr val="335600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rgbClr val="335600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rgbClr val="335600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rgbClr val="335600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rgbClr val="335600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rgbClr val="335600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rgbClr val="335600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rgbClr val="335600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rgbClr val="335600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AU" altLang="en-US" sz="1800" dirty="0" smtClean="0">
                <a:solidFill>
                  <a:schemeClr val="tx1"/>
                </a:solidFill>
                <a:latin typeface="+mn-lt"/>
                <a:cs typeface="Simplified Arabic" pitchFamily="18" charset="0"/>
              </a:rPr>
              <a:t>Specialist Mathematics must be done with Maths Methods CAS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AU" altLang="en-US" sz="1800" dirty="0" smtClean="0">
                <a:solidFill>
                  <a:schemeClr val="tx1"/>
                </a:solidFill>
                <a:latin typeface="+mn-lt"/>
                <a:cs typeface="Simplified Arabic" pitchFamily="18" charset="0"/>
              </a:rPr>
              <a:t>Students can move down from Methods to Further, or Further to Foundation if necessary at the end of a semester, but are not allowed to move up to a higher level maths.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endParaRPr lang="en-AU" altLang="en-US" sz="1800" dirty="0" smtClean="0">
              <a:solidFill>
                <a:schemeClr val="tx1"/>
              </a:solidFill>
              <a:latin typeface="+mn-lt"/>
              <a:cs typeface="Simplified Arabic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AU" altLang="en-US" sz="24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7593" y="1879600"/>
            <a:ext cx="4859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u="sng" dirty="0" smtClean="0"/>
              <a:t>Mathematics pathways </a:t>
            </a:r>
            <a:r>
              <a:rPr lang="en-AU" sz="2800" b="1" u="sng" dirty="0"/>
              <a:t>options</a:t>
            </a:r>
          </a:p>
        </p:txBody>
      </p:sp>
    </p:spTree>
    <p:extLst>
      <p:ext uri="{BB962C8B-B14F-4D97-AF65-F5344CB8AC3E}">
        <p14:creationId xmlns:p14="http://schemas.microsoft.com/office/powerpoint/2010/main" val="293587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990600" y="1752600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What is VCAL? (Year 11 &amp; 12 – 2022 &amp;2023)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900112" y="2446338"/>
            <a:ext cx="10199688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AU" altLang="en-US" dirty="0" smtClean="0">
                <a:latin typeface="Calibri" panose="020F0502020204030204" pitchFamily="34" charset="0"/>
              </a:rPr>
              <a:t>-    VCAL stands for Victorian Certificate of Applied Learning</a:t>
            </a:r>
          </a:p>
          <a:p>
            <a:pPr algn="l"/>
            <a:r>
              <a:rPr lang="en-AU" altLang="en-US" dirty="0" smtClean="0">
                <a:latin typeface="Calibri" panose="020F0502020204030204" pitchFamily="34" charset="0"/>
              </a:rPr>
              <a:t>-    Geared towards students intending to go onto a trade/apprenticeship/TAFE</a:t>
            </a:r>
          </a:p>
          <a:p>
            <a:pPr marL="342900" indent="-342900" algn="l">
              <a:buFontTx/>
              <a:buChar char="-"/>
            </a:pPr>
            <a:r>
              <a:rPr lang="en-AU" altLang="en-US" dirty="0" smtClean="0">
                <a:latin typeface="Calibri" panose="020F0502020204030204" pitchFamily="34" charset="0"/>
              </a:rPr>
              <a:t>VCAL is about hands on work, teaching skills to assist students in gaining employment in their chosen field. Links with TAFE</a:t>
            </a:r>
          </a:p>
          <a:p>
            <a:pPr marL="342900" indent="-342900" algn="l">
              <a:buFontTx/>
              <a:buChar char="-"/>
            </a:pPr>
            <a:r>
              <a:rPr lang="en-AU" altLang="en-US" dirty="0" smtClean="0">
                <a:latin typeface="Calibri" panose="020F0502020204030204" pitchFamily="34" charset="0"/>
              </a:rPr>
              <a:t>VCAL consist of 3 days at school working through modules &amp; participating in projects around the school, plus 1 day at TAFE and 1 day on work placement.</a:t>
            </a:r>
          </a:p>
          <a:p>
            <a:pPr algn="l"/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7247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977900" y="1581467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Aiming for VCAL at the end of Year 10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762000" y="2331662"/>
            <a:ext cx="10909300" cy="4000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AU" altLang="en-US" dirty="0" smtClean="0">
                <a:latin typeface="Calibri" panose="020F0502020204030204" pitchFamily="34" charset="0"/>
              </a:rPr>
              <a:t>-   There are a limited VCAL places in Year 11 (26 places on offer)</a:t>
            </a:r>
            <a:endParaRPr lang="en-GB" altLang="en-US" dirty="0" smtClean="0">
              <a:latin typeface="Calibri" panose="020F0502020204030204" pitchFamily="34" charset="0"/>
            </a:endParaRPr>
          </a:p>
          <a:p>
            <a:pPr algn="l"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-   Consider choosing the Year 10 elective ‘</a:t>
            </a:r>
            <a:r>
              <a:rPr lang="en-GB" altLang="en-US" b="1" u="sng" dirty="0" smtClean="0">
                <a:latin typeface="Calibri" panose="020F0502020204030204" pitchFamily="34" charset="0"/>
              </a:rPr>
              <a:t>Pathways’</a:t>
            </a:r>
            <a:r>
              <a:rPr lang="en-GB" altLang="en-US" dirty="0" smtClean="0">
                <a:latin typeface="Calibri" panose="020F0502020204030204" pitchFamily="34" charset="0"/>
              </a:rPr>
              <a:t> as a subject in 2021</a:t>
            </a:r>
          </a:p>
          <a:p>
            <a:pPr algn="l"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-   Have a clear idea of career pathway</a:t>
            </a:r>
          </a:p>
          <a:p>
            <a:pPr algn="l"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-   Maintain good Work Habits </a:t>
            </a:r>
          </a:p>
          <a:p>
            <a:pPr algn="l">
              <a:buFont typeface="Wingdings" panose="05000000000000000000" pitchFamily="2" charset="2"/>
              <a:buNone/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     				: Effort, work ethic, behaviour &amp; organisation</a:t>
            </a:r>
          </a:p>
          <a:p>
            <a:pPr algn="l">
              <a:buFont typeface="Wingdings" panose="05000000000000000000" pitchFamily="2" charset="2"/>
              <a:buNone/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-   Grade/GPA not as crucial to get an offer</a:t>
            </a:r>
          </a:p>
          <a:p>
            <a:pPr marL="342900" indent="-342900" algn="l">
              <a:buFontTx/>
              <a:buChar char="-"/>
              <a:defRPr/>
            </a:pPr>
            <a:r>
              <a:rPr lang="en-AU" dirty="0" smtClean="0">
                <a:latin typeface="Calibri" panose="020F0502020204030204" pitchFamily="34" charset="0"/>
              </a:rPr>
              <a:t>Attendance at school is a key criteria in considering suitability for VCAL</a:t>
            </a:r>
          </a:p>
          <a:p>
            <a:pPr marL="342900" indent="-342900" algn="l">
              <a:buFontTx/>
              <a:buChar char="-"/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A good COMPASS Profile is essential – lateness, attendance, PDs, </a:t>
            </a:r>
            <a:r>
              <a:rPr lang="en-GB" altLang="en-US" dirty="0" err="1" smtClean="0">
                <a:latin typeface="Calibri" panose="020F0502020204030204" pitchFamily="34" charset="0"/>
              </a:rPr>
              <a:t>etc</a:t>
            </a:r>
            <a:endParaRPr lang="en-GB" altLang="en-US" dirty="0" smtClean="0">
              <a:latin typeface="Calibri" panose="020F0502020204030204" pitchFamily="34" charset="0"/>
            </a:endParaRPr>
          </a:p>
          <a:p>
            <a:pPr algn="l">
              <a:defRPr/>
            </a:pPr>
            <a:r>
              <a:rPr lang="en-AU" alt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    *** </a:t>
            </a:r>
            <a:r>
              <a:rPr lang="en-AU" altLang="en-US" i="1" dirty="0">
                <a:solidFill>
                  <a:srgbClr val="FF0000"/>
                </a:solidFill>
                <a:latin typeface="Calibri" panose="020F0502020204030204" pitchFamily="34" charset="0"/>
              </a:rPr>
              <a:t>Attend the Senior School Information Session for more details</a:t>
            </a:r>
          </a:p>
          <a:p>
            <a:pPr marL="342900" indent="-342900" algn="l">
              <a:buFontTx/>
              <a:buChar char="-"/>
              <a:defRPr/>
            </a:pPr>
            <a:endParaRPr lang="en-GB" alt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52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2000" y="1539932"/>
            <a:ext cx="10323512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altLang="en-US" sz="2800" b="1" u="sng" dirty="0" smtClean="0">
                <a:latin typeface="Calibri" panose="020F0502020204030204" pitchFamily="34" charset="0"/>
              </a:rPr>
              <a:t>VET (Vocational Education &amp; Training) – these are VCE-level subjects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963612" y="2337060"/>
            <a:ext cx="9539287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Tx/>
              <a:buChar char="-"/>
            </a:pPr>
            <a:r>
              <a:rPr lang="en-AU" altLang="en-US" dirty="0" smtClean="0">
                <a:latin typeface="Calibri" panose="020F0502020204030204" pitchFamily="34" charset="0"/>
              </a:rPr>
              <a:t>VET subjects can be done as part of VCE.</a:t>
            </a:r>
          </a:p>
          <a:p>
            <a:pPr marL="342900" indent="-342900" algn="l">
              <a:buFontTx/>
              <a:buChar char="-"/>
            </a:pPr>
            <a:r>
              <a:rPr lang="en-AU" altLang="en-US" dirty="0" smtClean="0">
                <a:latin typeface="Calibri" panose="020F0502020204030204" pitchFamily="34" charset="0"/>
              </a:rPr>
              <a:t>Year 10 students can accelerate and do a VET subject in Year 10</a:t>
            </a:r>
          </a:p>
          <a:p>
            <a:pPr algn="l"/>
            <a:r>
              <a:rPr lang="en-US" altLang="en-US" i="1" dirty="0">
                <a:latin typeface="Calibri" panose="020F0502020204030204" pitchFamily="34" charset="0"/>
              </a:rPr>
              <a:t>-  2 Year Study over Year 11 &amp; 12</a:t>
            </a:r>
            <a:endParaRPr lang="en-AU" altLang="en-US" i="1" dirty="0">
              <a:latin typeface="Calibri" panose="020F0502020204030204" pitchFamily="34" charset="0"/>
            </a:endParaRPr>
          </a:p>
          <a:p>
            <a:pPr algn="l"/>
            <a:r>
              <a:rPr lang="en-AU" altLang="en-US" b="1" u="sng" dirty="0" smtClean="0">
                <a:latin typeface="Calibri" panose="020F0502020204030204" pitchFamily="34" charset="0"/>
              </a:rPr>
              <a:t>VET subjects on offer:</a:t>
            </a:r>
          </a:p>
          <a:p>
            <a:pPr algn="l"/>
            <a:r>
              <a:rPr lang="en-AU" altLang="en-US" dirty="0" smtClean="0">
                <a:latin typeface="Calibri" panose="020F0502020204030204" pitchFamily="34" charset="0"/>
              </a:rPr>
              <a:t>VET Business Administration</a:t>
            </a:r>
          </a:p>
          <a:p>
            <a:pPr algn="l"/>
            <a:r>
              <a:rPr lang="en-AU" altLang="en-US" dirty="0" smtClean="0">
                <a:latin typeface="Calibri" panose="020F0502020204030204" pitchFamily="34" charset="0"/>
              </a:rPr>
              <a:t>VET Creative &amp; Digital Media</a:t>
            </a:r>
          </a:p>
          <a:p>
            <a:pPr algn="l"/>
            <a:r>
              <a:rPr lang="en-AU" altLang="en-US" dirty="0" smtClean="0">
                <a:latin typeface="Calibri" panose="020F0502020204030204" pitchFamily="34" charset="0"/>
              </a:rPr>
              <a:t>VET Sport &amp; Recreation</a:t>
            </a:r>
          </a:p>
          <a:p>
            <a:pPr algn="l"/>
            <a:endParaRPr lang="en-AU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56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990600" y="1752600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Why choose a VET subject?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876300" y="2628929"/>
            <a:ext cx="106680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</a:pPr>
            <a:r>
              <a:rPr lang="en-AU" altLang="en-US" dirty="0" smtClean="0"/>
              <a:t>-   VET Certificates are nationally accredited.</a:t>
            </a:r>
          </a:p>
          <a:p>
            <a:pPr marL="342900" indent="-342900" algn="l">
              <a:lnSpc>
                <a:spcPct val="80000"/>
              </a:lnSpc>
              <a:buFontTx/>
              <a:buChar char="-"/>
            </a:pPr>
            <a:r>
              <a:rPr lang="en-AU" altLang="en-US" dirty="0" smtClean="0"/>
              <a:t>A student obtains a VET Certificate on successful completion or a statement of    attainment of the units of competence that have been completed while enrolled at school.  </a:t>
            </a:r>
          </a:p>
          <a:p>
            <a:pPr algn="l">
              <a:lnSpc>
                <a:spcPct val="80000"/>
              </a:lnSpc>
            </a:pPr>
            <a:r>
              <a:rPr lang="en-AU" altLang="en-US" dirty="0" smtClean="0"/>
              <a:t>-   All VET subjects contribute to a student</a:t>
            </a:r>
            <a:r>
              <a:rPr lang="en-AU" altLang="en-US" dirty="0" smtClean="0">
                <a:latin typeface="Times New Roman" panose="02020603050405020304" pitchFamily="18" charset="0"/>
              </a:rPr>
              <a:t>’</a:t>
            </a:r>
            <a:r>
              <a:rPr lang="en-AU" altLang="en-US" dirty="0" smtClean="0"/>
              <a:t>s Year 12  ATAR score.</a:t>
            </a:r>
          </a:p>
          <a:p>
            <a:pPr algn="l">
              <a:lnSpc>
                <a:spcPct val="80000"/>
              </a:lnSpc>
            </a:pPr>
            <a:r>
              <a:rPr lang="en-AU" altLang="en-US" dirty="0" smtClean="0"/>
              <a:t>-   VET subjects are credits in both VCE and VCAL </a:t>
            </a:r>
          </a:p>
          <a:p>
            <a:pPr marL="342900" indent="-342900" algn="l">
              <a:lnSpc>
                <a:spcPct val="80000"/>
              </a:lnSpc>
              <a:buFontTx/>
              <a:buChar char="-"/>
            </a:pPr>
            <a:r>
              <a:rPr lang="en-AU" altLang="en-US" dirty="0" smtClean="0"/>
              <a:t>Refer to handbook for costs. </a:t>
            </a:r>
          </a:p>
          <a:p>
            <a:pPr algn="l">
              <a:lnSpc>
                <a:spcPct val="80000"/>
              </a:lnSpc>
            </a:pPr>
            <a:r>
              <a:rPr lang="en-AU" alt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    *** </a:t>
            </a:r>
            <a:r>
              <a:rPr lang="en-AU" altLang="en-US" i="1" dirty="0">
                <a:solidFill>
                  <a:srgbClr val="FF0000"/>
                </a:solidFill>
                <a:latin typeface="Calibri" panose="020F0502020204030204" pitchFamily="34" charset="0"/>
              </a:rPr>
              <a:t>Attend the Senior School Information Session for more details</a:t>
            </a:r>
          </a:p>
          <a:p>
            <a:pPr marL="342900" indent="-342900" algn="l">
              <a:lnSpc>
                <a:spcPct val="80000"/>
              </a:lnSpc>
              <a:buFontTx/>
              <a:buChar char="-"/>
            </a:pPr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31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971550" y="1773238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Year 10 ‘PATHWAYS’ Elective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762000" y="2745307"/>
            <a:ext cx="10096500" cy="3332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en-US" dirty="0" smtClean="0">
                <a:latin typeface="Calibri" panose="020F0502020204030204" pitchFamily="34" charset="0"/>
              </a:rPr>
              <a:t>-   It has a careers and work focused subject</a:t>
            </a:r>
          </a:p>
          <a:p>
            <a:pPr algn="l"/>
            <a:r>
              <a:rPr lang="en-GB" altLang="en-US" dirty="0" smtClean="0">
                <a:latin typeface="Calibri" panose="020F0502020204030204" pitchFamily="34" charset="0"/>
              </a:rPr>
              <a:t>-   It is a ONE semester elective  (first or second  semester)</a:t>
            </a:r>
          </a:p>
          <a:p>
            <a:pPr marL="342900" indent="-342900" algn="l">
              <a:buFontTx/>
              <a:buChar char="-"/>
            </a:pPr>
            <a:r>
              <a:rPr lang="en-GB" altLang="en-US" dirty="0" smtClean="0">
                <a:latin typeface="Calibri" panose="020F0502020204030204" pitchFamily="34" charset="0"/>
              </a:rPr>
              <a:t>Students explore their career options by completing work experience one day per week</a:t>
            </a:r>
          </a:p>
          <a:p>
            <a:pPr marL="342900" indent="-342900" algn="l">
              <a:buFontTx/>
              <a:buChar char="-"/>
            </a:pPr>
            <a:r>
              <a:rPr lang="en-GB" altLang="en-US" dirty="0" smtClean="0">
                <a:latin typeface="Calibri" panose="020F0502020204030204" pitchFamily="34" charset="0"/>
              </a:rPr>
              <a:t>A student needs to be 15 years of age before commencing the elective in order to be able to do the work placement</a:t>
            </a:r>
          </a:p>
          <a:p>
            <a:pPr marL="342900" indent="-342900" algn="l">
              <a:buFontTx/>
              <a:buChar char="-"/>
            </a:pPr>
            <a:r>
              <a:rPr lang="en-GB" altLang="en-US" dirty="0" smtClean="0">
                <a:latin typeface="Calibri" panose="020F0502020204030204" pitchFamily="34" charset="0"/>
              </a:rPr>
              <a:t>Students are expected to organise the work placement</a:t>
            </a:r>
          </a:p>
          <a:p>
            <a:endParaRPr lang="en-GB" altLang="en-US" dirty="0" smtClean="0"/>
          </a:p>
          <a:p>
            <a:endParaRPr lang="en-GB" altLang="en-US" dirty="0" smtClean="0"/>
          </a:p>
          <a:p>
            <a:pPr>
              <a:buFont typeface="Wingdings" panose="05000000000000000000" pitchFamily="2" charset="2"/>
              <a:buNone/>
            </a:pP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4614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04900" y="1695997"/>
            <a:ext cx="102489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u="sng" dirty="0" smtClean="0">
                <a:latin typeface="Calibri" panose="020F0502020204030204" pitchFamily="34" charset="0"/>
              </a:rPr>
              <a:t>Points of contact at GPSC</a:t>
            </a:r>
          </a:p>
          <a:p>
            <a:pPr algn="ctr">
              <a:defRPr/>
            </a:pPr>
            <a:endParaRPr lang="en-US" sz="3600" b="1" u="sng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MS </a:t>
            </a:r>
            <a:r>
              <a:rPr lang="en-US" sz="3600" dirty="0">
                <a:latin typeface="Calibri" panose="020F0502020204030204" pitchFamily="34" charset="0"/>
              </a:rPr>
              <a:t>Principal:  </a:t>
            </a:r>
            <a:r>
              <a:rPr lang="en-US" sz="3600" dirty="0" smtClean="0">
                <a:latin typeface="Calibri" panose="020F0502020204030204" pitchFamily="34" charset="0"/>
              </a:rPr>
              <a:t>			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Roger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</a:rPr>
              <a:t>Centofanti</a:t>
            </a:r>
          </a:p>
          <a:p>
            <a:pPr>
              <a:defRPr/>
            </a:pPr>
            <a:endParaRPr 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defRPr/>
            </a:pPr>
            <a:r>
              <a:rPr lang="en-US" sz="3600" dirty="0">
                <a:latin typeface="Calibri" panose="020F0502020204030204" pitchFamily="34" charset="0"/>
              </a:rPr>
              <a:t>MS Program Manager: </a:t>
            </a:r>
            <a:r>
              <a:rPr lang="en-US" sz="3600" dirty="0" smtClean="0">
                <a:latin typeface="Calibri" panose="020F0502020204030204" pitchFamily="34" charset="0"/>
              </a:rPr>
              <a:t>	</a:t>
            </a:r>
            <a:r>
              <a:rPr lang="en-US" sz="36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Mrs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</a:rPr>
              <a:t>Ditchburn</a:t>
            </a:r>
          </a:p>
          <a:p>
            <a:pPr>
              <a:defRPr/>
            </a:pPr>
            <a:r>
              <a:rPr lang="en-US" sz="3600" dirty="0">
                <a:latin typeface="Calibri" panose="020F0502020204030204" pitchFamily="34" charset="0"/>
              </a:rPr>
              <a:t>Year 9 Coordinators: </a:t>
            </a:r>
            <a:r>
              <a:rPr lang="en-US" sz="3600" dirty="0" smtClean="0">
                <a:latin typeface="Calibri" panose="020F0502020204030204" pitchFamily="34" charset="0"/>
              </a:rPr>
              <a:t>    	</a:t>
            </a:r>
            <a:r>
              <a:rPr lang="en-US" sz="36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Mrs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</a:rPr>
              <a:t>Richards &amp; </a:t>
            </a:r>
            <a:r>
              <a:rPr lang="en-US" sz="36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Ms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</a:rPr>
              <a:t> Cooper</a:t>
            </a:r>
          </a:p>
          <a:p>
            <a:pPr>
              <a:defRPr/>
            </a:pPr>
            <a:endParaRPr 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defRPr/>
            </a:pPr>
            <a:r>
              <a:rPr lang="en-US" sz="3600" dirty="0">
                <a:latin typeface="Calibri" panose="020F0502020204030204" pitchFamily="34" charset="0"/>
              </a:rPr>
              <a:t>Year 10 Coordinators: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sz="36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Mr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</a:rPr>
              <a:t>Monteiro &amp; </a:t>
            </a:r>
            <a:r>
              <a:rPr lang="en-US" sz="36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Ms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</a:rPr>
              <a:t> Hibbert</a:t>
            </a:r>
          </a:p>
          <a:p>
            <a:pPr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en-US" sz="3600" dirty="0">
                <a:latin typeface="Calibri" panose="020F0502020204030204" pitchFamily="34" charset="0"/>
              </a:rPr>
              <a:t>Careers:  </a:t>
            </a:r>
            <a:r>
              <a:rPr lang="en-US" sz="3600" dirty="0" smtClean="0">
                <a:latin typeface="Calibri" panose="020F0502020204030204" pitchFamily="34" charset="0"/>
              </a:rPr>
              <a:t>				</a:t>
            </a:r>
            <a:r>
              <a:rPr lang="en-US" sz="36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Ms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</a:rPr>
              <a:t>Bronwyn Aitken</a:t>
            </a:r>
          </a:p>
        </p:txBody>
      </p:sp>
    </p:spTree>
    <p:extLst>
      <p:ext uri="{BB962C8B-B14F-4D97-AF65-F5344CB8AC3E}">
        <p14:creationId xmlns:p14="http://schemas.microsoft.com/office/powerpoint/2010/main" val="60956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990600" y="1752600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Careers – Resources available to students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928688" y="2636838"/>
            <a:ext cx="7964487" cy="386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-  GPSC Careers Centre    ( </a:t>
            </a:r>
            <a:r>
              <a:rPr lang="en-US" altLang="en-US" dirty="0" err="1" smtClean="0">
                <a:latin typeface="Calibri" panose="020F0502020204030204" pitchFamily="34" charset="0"/>
              </a:rPr>
              <a:t>Ms</a:t>
            </a:r>
            <a:r>
              <a:rPr lang="en-US" altLang="en-US" dirty="0" smtClean="0">
                <a:latin typeface="Calibri" panose="020F0502020204030204" pitchFamily="34" charset="0"/>
              </a:rPr>
              <a:t> Bronwyn Aitken)</a:t>
            </a:r>
          </a:p>
          <a:p>
            <a:pPr algn="l">
              <a:buFont typeface="Wingdings" panose="05000000000000000000" pitchFamily="2" charset="2"/>
              <a:buNone/>
              <a:defRPr/>
            </a:pPr>
            <a:endParaRPr lang="en-US" altLang="en-US" dirty="0" smtClean="0">
              <a:latin typeface="Calibri" panose="020F0502020204030204" pitchFamily="34" charset="0"/>
            </a:endParaRPr>
          </a:p>
          <a:p>
            <a:pPr algn="l"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-   Careers information and news on school website.</a:t>
            </a:r>
          </a:p>
          <a:p>
            <a:pPr algn="l">
              <a:buFont typeface="Wingdings" panose="05000000000000000000" pitchFamily="2" charset="2"/>
              <a:buNone/>
              <a:defRPr/>
            </a:pPr>
            <a:endParaRPr lang="en-US" altLang="en-US" dirty="0" smtClean="0">
              <a:latin typeface="Calibri" panose="020F0502020204030204" pitchFamily="34" charset="0"/>
            </a:endParaRPr>
          </a:p>
          <a:p>
            <a:pPr algn="l"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-   University/TAFE Open Days</a:t>
            </a:r>
            <a:r>
              <a:rPr lang="en-US" altLang="en-US" dirty="0">
                <a:latin typeface="Calibri" panose="020F0502020204030204" pitchFamily="34" charset="0"/>
              </a:rPr>
              <a:t> </a:t>
            </a:r>
            <a:r>
              <a:rPr lang="en-US" altLang="en-US" dirty="0" smtClean="0">
                <a:latin typeface="Calibri" panose="020F0502020204030204" pitchFamily="34" charset="0"/>
              </a:rPr>
              <a:t> (in July &amp; August)</a:t>
            </a:r>
          </a:p>
          <a:p>
            <a:pPr algn="l">
              <a:buFont typeface="Wingdings" panose="05000000000000000000" pitchFamily="2" charset="2"/>
              <a:buNone/>
              <a:defRPr/>
            </a:pPr>
            <a:endParaRPr lang="en-US" altLang="en-US" dirty="0" smtClean="0">
              <a:latin typeface="Calibri" panose="020F0502020204030204" pitchFamily="34" charset="0"/>
            </a:endParaRPr>
          </a:p>
          <a:p>
            <a:pPr algn="l">
              <a:defRPr/>
            </a:pPr>
            <a:r>
              <a:rPr lang="en-AU" altLang="en-US" dirty="0" smtClean="0">
                <a:latin typeface="Calibri" panose="020F0502020204030204" pitchFamily="34" charset="0"/>
              </a:rPr>
              <a:t>-   Teachers, Parents/Guardians, Family and friends.</a:t>
            </a:r>
          </a:p>
          <a:p>
            <a:pPr>
              <a:defRPr/>
            </a:pPr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952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90600" y="1752600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Subject selection for </a:t>
            </a:r>
            <a:r>
              <a:rPr lang="en-US" alt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2021</a:t>
            </a:r>
            <a:endParaRPr lang="en-AU" altLang="en-US" sz="28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914400" y="2667000"/>
            <a:ext cx="98933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altLang="en-US" sz="2800" dirty="0" smtClean="0">
                <a:latin typeface="Calibri" panose="020F0502020204030204" pitchFamily="34" charset="0"/>
              </a:rPr>
              <a:t>This process will be done on-line</a:t>
            </a:r>
          </a:p>
          <a:p>
            <a:pPr algn="l">
              <a:defRPr/>
            </a:pPr>
            <a:r>
              <a:rPr lang="en-US" altLang="en-US" sz="2800" dirty="0" smtClean="0">
                <a:latin typeface="Calibri" panose="020F0502020204030204" pitchFamily="34" charset="0"/>
              </a:rPr>
              <a:t>Preferably at home in consultation with parents</a:t>
            </a:r>
          </a:p>
          <a:p>
            <a:pPr algn="l">
              <a:defRPr/>
            </a:pPr>
            <a:r>
              <a:rPr lang="en-US" altLang="en-US" sz="2800" dirty="0" smtClean="0">
                <a:latin typeface="Calibri" panose="020F0502020204030204" pitchFamily="34" charset="0"/>
              </a:rPr>
              <a:t>Handbooks link on Compass</a:t>
            </a:r>
          </a:p>
          <a:p>
            <a:pPr algn="l">
              <a:defRPr/>
            </a:pPr>
            <a:r>
              <a:rPr lang="en-US" altLang="en-US" sz="2800" dirty="0" smtClean="0">
                <a:latin typeface="Calibri" panose="020F0502020204030204" pitchFamily="34" charset="0"/>
              </a:rPr>
              <a:t>Completed and submitted:  </a:t>
            </a:r>
            <a:r>
              <a:rPr lang="en-US" altLang="en-US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Monday </a:t>
            </a:r>
            <a:r>
              <a:rPr lang="en-US" altLang="en-US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17</a:t>
            </a:r>
            <a:r>
              <a:rPr lang="en-US" altLang="en-US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th </a:t>
            </a:r>
            <a:r>
              <a:rPr lang="en-US" altLang="en-US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of August, 2020</a:t>
            </a:r>
            <a:endParaRPr lang="en-AU" altLang="en-US" sz="2800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51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242753" y="1525153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2800" b="1" u="sng" dirty="0" smtClean="0">
                <a:latin typeface="Calibri" panose="020F0502020204030204" pitchFamily="34" charset="0"/>
              </a:rPr>
              <a:t>Completed Process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990600" y="2438400"/>
            <a:ext cx="93726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-   Friday 24</a:t>
            </a:r>
            <a:r>
              <a:rPr lang="en-US" altLang="en-US" baseline="30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th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of August</a:t>
            </a:r>
            <a:r>
              <a:rPr lang="en-US" altLang="en-US" dirty="0" smtClean="0">
                <a:latin typeface="Calibri" panose="020F0502020204030204" pitchFamily="34" charset="0"/>
              </a:rPr>
              <a:t>, links will be made inactive after this date</a:t>
            </a:r>
          </a:p>
          <a:p>
            <a:pPr algn="l"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-   Print off 2 copies of the report (pdf) </a:t>
            </a:r>
          </a:p>
          <a:p>
            <a:pPr algn="l"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-   Keep 1 copy for yourself</a:t>
            </a:r>
          </a:p>
          <a:p>
            <a:pPr algn="l"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-   Student &amp; parent sign the second copy.</a:t>
            </a:r>
          </a:p>
          <a:p>
            <a:pPr algn="l">
              <a:buFont typeface="Wingdings" panose="05000000000000000000" pitchFamily="2" charset="2"/>
              <a:buNone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-   This copy must come back to Middle School.</a:t>
            </a:r>
          </a:p>
          <a:p>
            <a:pPr marL="342900" indent="-342900" algn="l">
              <a:buFontTx/>
              <a:buChar char="-"/>
              <a:defRPr/>
            </a:pPr>
            <a:r>
              <a:rPr lang="en-AU" dirty="0" smtClean="0">
                <a:latin typeface="Calibri" panose="020F0502020204030204" pitchFamily="34" charset="0"/>
              </a:rPr>
              <a:t>Subject selections are subject to approval and review by Middle school and if accelerating subject to approval by Senior School</a:t>
            </a:r>
            <a:r>
              <a:rPr lang="en-AU" dirty="0" smtClean="0"/>
              <a:t> 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92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674955"/>
            <a:ext cx="110617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u="sng" dirty="0" smtClean="0"/>
              <a:t>FAQs</a:t>
            </a:r>
          </a:p>
          <a:p>
            <a:r>
              <a:rPr lang="en-AU" sz="2000" dirty="0" smtClean="0">
                <a:solidFill>
                  <a:srgbClr val="FF0000"/>
                </a:solidFill>
              </a:rPr>
              <a:t>Q1. Can a Year 10 student do more than 1 VCE subject in Yr10?</a:t>
            </a:r>
          </a:p>
          <a:p>
            <a:r>
              <a:rPr lang="en-AU" sz="2000" dirty="0" smtClean="0"/>
              <a:t>       A:  No. Students do Unit 1 &amp; 2 in the year</a:t>
            </a:r>
          </a:p>
          <a:p>
            <a:r>
              <a:rPr lang="en-AU" sz="2000" dirty="0" smtClean="0">
                <a:solidFill>
                  <a:srgbClr val="FF0000"/>
                </a:solidFill>
              </a:rPr>
              <a:t>Q2. Are there any prerequisite subjects in year 10 for VCE?</a:t>
            </a:r>
          </a:p>
          <a:p>
            <a:r>
              <a:rPr lang="en-AU" sz="2000" dirty="0"/>
              <a:t> </a:t>
            </a:r>
            <a:r>
              <a:rPr lang="en-AU" sz="2000" dirty="0" smtClean="0"/>
              <a:t>      A:   Except for Mathematics, English &amp; Italian, there are no  </a:t>
            </a:r>
          </a:p>
          <a:p>
            <a:r>
              <a:rPr lang="en-AU" sz="2000" dirty="0" smtClean="0"/>
              <a:t>              prerequisite subjects for VCE</a:t>
            </a:r>
          </a:p>
          <a:p>
            <a:r>
              <a:rPr lang="en-AU" sz="2000" dirty="0" smtClean="0">
                <a:solidFill>
                  <a:srgbClr val="FF0000"/>
                </a:solidFill>
              </a:rPr>
              <a:t>Q3. Can a student change an elective?</a:t>
            </a:r>
          </a:p>
          <a:p>
            <a:r>
              <a:rPr lang="en-AU" sz="2000" dirty="0"/>
              <a:t> </a:t>
            </a:r>
            <a:r>
              <a:rPr lang="en-AU" sz="2000" dirty="0" smtClean="0"/>
              <a:t>      A: Yes students are allowed to change within the first week of </a:t>
            </a:r>
          </a:p>
          <a:p>
            <a:r>
              <a:rPr lang="en-AU" sz="2000" dirty="0" smtClean="0"/>
              <a:t>            the new year. Students need to read the handbook carefully </a:t>
            </a:r>
          </a:p>
          <a:p>
            <a:r>
              <a:rPr lang="en-AU" sz="2000" dirty="0"/>
              <a:t> </a:t>
            </a:r>
            <a:r>
              <a:rPr lang="en-AU" sz="2000" dirty="0" smtClean="0"/>
              <a:t>           and make informed choices as elective options available will be limited once the timetable is set in   </a:t>
            </a:r>
          </a:p>
          <a:p>
            <a:r>
              <a:rPr lang="en-AU" sz="2000" dirty="0" smtClean="0"/>
              <a:t>            place.</a:t>
            </a:r>
          </a:p>
          <a:p>
            <a:r>
              <a:rPr lang="en-AU" sz="2000" dirty="0" smtClean="0">
                <a:solidFill>
                  <a:srgbClr val="FF0000"/>
                </a:solidFill>
              </a:rPr>
              <a:t>Q4. Will I get my top elective choices?</a:t>
            </a:r>
          </a:p>
          <a:p>
            <a:r>
              <a:rPr lang="en-AU" sz="2000" dirty="0"/>
              <a:t> </a:t>
            </a:r>
            <a:r>
              <a:rPr lang="en-AU" sz="2000" dirty="0" smtClean="0"/>
              <a:t>      A: This depends on the demand for certain electives and the availability of places in a class. Students </a:t>
            </a:r>
          </a:p>
          <a:p>
            <a:r>
              <a:rPr lang="en-AU" sz="2000" dirty="0" smtClean="0"/>
              <a:t>            are asked to chose 9 electives plus 4 back up electives. Students should not chose any elective that </a:t>
            </a:r>
          </a:p>
          <a:p>
            <a:r>
              <a:rPr lang="en-AU" sz="2000" dirty="0" smtClean="0"/>
              <a:t>            they are not prepared to do. 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62601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1423583"/>
            <a:ext cx="1085864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600" b="1" u="sng" dirty="0" smtClean="0"/>
              <a:t>FAQs</a:t>
            </a:r>
          </a:p>
          <a:p>
            <a:r>
              <a:rPr lang="en-AU" sz="2000" dirty="0" smtClean="0">
                <a:solidFill>
                  <a:srgbClr val="FF0000"/>
                </a:solidFill>
              </a:rPr>
              <a:t>Q5.   Are there levies for electives?</a:t>
            </a:r>
          </a:p>
          <a:p>
            <a:r>
              <a:rPr lang="en-AU" sz="2000" dirty="0"/>
              <a:t> </a:t>
            </a:r>
            <a:r>
              <a:rPr lang="en-AU" sz="2000" dirty="0" smtClean="0"/>
              <a:t>        A: Most electives do not have levies. Some of the Arts &amp; Technology electives do have levies. </a:t>
            </a:r>
          </a:p>
          <a:p>
            <a:r>
              <a:rPr lang="en-AU" sz="2000" dirty="0" smtClean="0"/>
              <a:t>              Unpaid levies in Year 10 may impact on whether a student can do subjects with levies the       </a:t>
            </a:r>
          </a:p>
          <a:p>
            <a:r>
              <a:rPr lang="en-AU" sz="2000" dirty="0" smtClean="0"/>
              <a:t>              following year. All electives with levies are listed in the Handbook</a:t>
            </a:r>
          </a:p>
          <a:p>
            <a:r>
              <a:rPr lang="en-AU" sz="2000" dirty="0" smtClean="0">
                <a:solidFill>
                  <a:srgbClr val="FF0000"/>
                </a:solidFill>
              </a:rPr>
              <a:t>Q6.   Are there exams in Year 10?</a:t>
            </a:r>
          </a:p>
          <a:p>
            <a:r>
              <a:rPr lang="en-AU" sz="2000" dirty="0"/>
              <a:t> </a:t>
            </a:r>
            <a:r>
              <a:rPr lang="en-AU" sz="2000" dirty="0" smtClean="0"/>
              <a:t>        A:  Yes. All subjects except for Foundation Maths, Extra English &amp; Pathways, have semester exams.</a:t>
            </a:r>
          </a:p>
          <a:p>
            <a:r>
              <a:rPr lang="en-AU" sz="2000" dirty="0" smtClean="0">
                <a:solidFill>
                  <a:srgbClr val="FF0000"/>
                </a:solidFill>
              </a:rPr>
              <a:t>Q7.   What happens if a student fails a VCE subject?</a:t>
            </a:r>
          </a:p>
          <a:p>
            <a:r>
              <a:rPr lang="en-AU" sz="2000" dirty="0"/>
              <a:t> </a:t>
            </a:r>
            <a:r>
              <a:rPr lang="en-AU" sz="2000" dirty="0" smtClean="0"/>
              <a:t>        A: Senior School will discuss the matter with a student whether if is worth continuing with farther </a:t>
            </a:r>
          </a:p>
          <a:p>
            <a:r>
              <a:rPr lang="en-AU" sz="2000" dirty="0" smtClean="0"/>
              <a:t>              units or it’s best to pick up a Year 10 elective instead</a:t>
            </a:r>
          </a:p>
          <a:p>
            <a:r>
              <a:rPr lang="en-AU" sz="2000" dirty="0" smtClean="0">
                <a:solidFill>
                  <a:srgbClr val="FF0000"/>
                </a:solidFill>
              </a:rPr>
              <a:t>Q8.   Why are there 3 levels of mathematics?</a:t>
            </a:r>
          </a:p>
          <a:p>
            <a:r>
              <a:rPr lang="en-AU" sz="2000" dirty="0"/>
              <a:t> </a:t>
            </a:r>
            <a:r>
              <a:rPr lang="en-AU" sz="2000" dirty="0" smtClean="0"/>
              <a:t>        A: There are 3 levels of maths- 1. Methods  2. Further &amp; 3. Foundation.  All Year 10 Mathematics </a:t>
            </a:r>
          </a:p>
          <a:p>
            <a:r>
              <a:rPr lang="en-AU" sz="2000" dirty="0" smtClean="0"/>
              <a:t>              electives allow students to continue into the respective VCE mathematics subjects, except for </a:t>
            </a:r>
          </a:p>
          <a:p>
            <a:r>
              <a:rPr lang="en-AU" sz="2000" dirty="0" smtClean="0"/>
              <a:t>              Foundation which stops at the end of Year 10. It is important that a student do the maths that is </a:t>
            </a:r>
          </a:p>
          <a:p>
            <a:r>
              <a:rPr lang="en-AU" sz="2000" dirty="0" smtClean="0"/>
              <a:t>              required for their intended pathway beyond Year 12. Students need to ensure that they do the </a:t>
            </a:r>
          </a:p>
          <a:p>
            <a:r>
              <a:rPr lang="en-AU" sz="2000" dirty="0" smtClean="0"/>
              <a:t>              necessary maths required for any course they intend to apply </a:t>
            </a:r>
            <a:r>
              <a:rPr lang="en-AU" sz="2000" smtClean="0"/>
              <a:t>for beyond </a:t>
            </a:r>
            <a:r>
              <a:rPr lang="en-AU" sz="2000" dirty="0" smtClean="0"/>
              <a:t>Year 12</a:t>
            </a:r>
          </a:p>
          <a:p>
            <a:endParaRPr lang="en-AU" sz="3600" b="1" u="sng" dirty="0"/>
          </a:p>
        </p:txBody>
      </p:sp>
    </p:spTree>
    <p:extLst>
      <p:ext uri="{BB962C8B-B14F-4D97-AF65-F5344CB8AC3E}">
        <p14:creationId xmlns:p14="http://schemas.microsoft.com/office/powerpoint/2010/main" val="28334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98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90600" y="1752600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Year 10 – the year of decision-making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914400" y="2438400"/>
            <a:ext cx="1036320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AU" altLang="en-US" sz="2800" dirty="0" smtClean="0">
                <a:latin typeface="Calibri" panose="020F0502020204030204" pitchFamily="34" charset="0"/>
              </a:rPr>
              <a:t>-    Year 10 is critical year to determine future careers pathways:</a:t>
            </a:r>
          </a:p>
          <a:p>
            <a:pPr lvl="1" algn="l">
              <a:defRPr/>
            </a:pPr>
            <a:r>
              <a:rPr lang="en-AU" altLang="en-US" sz="2400" dirty="0" smtClean="0">
                <a:latin typeface="Calibri" panose="020F0502020204030204" pitchFamily="34" charset="0"/>
              </a:rPr>
              <a:t>VCE or  VCAL, TAFE, APPRENTICESHIP, EMPLOYMENT</a:t>
            </a:r>
          </a:p>
          <a:p>
            <a:pPr marL="457200" indent="-457200" algn="l">
              <a:buFontTx/>
              <a:buChar char="-"/>
              <a:defRPr/>
            </a:pPr>
            <a:r>
              <a:rPr lang="en-AU" altLang="en-US" sz="2800" dirty="0" smtClean="0">
                <a:latin typeface="Calibri" panose="020F0502020204030204" pitchFamily="34" charset="0"/>
              </a:rPr>
              <a:t>Progress &amp; Semester reports will be used to make decisions beyond  year 10</a:t>
            </a:r>
          </a:p>
          <a:p>
            <a:pPr marL="457200" indent="-457200" algn="l">
              <a:buFontTx/>
              <a:buChar char="-"/>
              <a:defRPr/>
            </a:pPr>
            <a:r>
              <a:rPr lang="en-AU" altLang="en-US" sz="2800" dirty="0" smtClean="0">
                <a:latin typeface="Calibri" panose="020F0502020204030204" pitchFamily="34" charset="0"/>
              </a:rPr>
              <a:t>Teacher recommendations will be used to determine which maths a student will do in year 10 </a:t>
            </a:r>
          </a:p>
          <a:p>
            <a:pPr marL="457200" indent="-457200" algn="l">
              <a:buFontTx/>
              <a:buChar char="-"/>
              <a:defRPr/>
            </a:pPr>
            <a:r>
              <a:rPr lang="en-AU" altLang="en-US" sz="2800" dirty="0" smtClean="0">
                <a:latin typeface="Calibri" panose="020F0502020204030204" pitchFamily="34" charset="0"/>
              </a:rPr>
              <a:t>All year 10 students will participate in ‘Portfolio Interviews’ (in Term 3, 2020): Discussion of progress &amp; intended pathways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AU" altLang="en-US" dirty="0" smtClean="0"/>
          </a:p>
          <a:p>
            <a:pPr>
              <a:defRPr/>
            </a:pPr>
            <a:endParaRPr lang="en-AU" altLang="en-US" dirty="0" smtClean="0"/>
          </a:p>
          <a:p>
            <a:pPr>
              <a:defRPr/>
            </a:pPr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59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55599" y="1468467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39" y="528898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0" y="1427711"/>
            <a:ext cx="9563102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altLang="en-US" sz="2800" dirty="0" smtClean="0">
                <a:latin typeface="Calibri" panose="020F0502020204030204" pitchFamily="34" charset="0"/>
              </a:rPr>
              <a:t>Year 10: Six subjects per semester- 2 core, 4 elective</a:t>
            </a:r>
          </a:p>
        </p:txBody>
      </p:sp>
      <p:graphicFrame>
        <p:nvGraphicFramePr>
          <p:cNvPr id="15" name="Group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233110"/>
              </p:ext>
            </p:extLst>
          </p:nvPr>
        </p:nvGraphicFramePr>
        <p:xfrm>
          <a:off x="928688" y="2174875"/>
          <a:ext cx="10577512" cy="4328052"/>
        </p:xfrm>
        <a:graphic>
          <a:graphicData uri="http://schemas.openxmlformats.org/drawingml/2006/table">
            <a:tbl>
              <a:tblPr/>
              <a:tblGrid>
                <a:gridCol w="5288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8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Core Subjects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Elective Learning Domains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9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English or EAL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(semesters 1 &amp; 2)</a:t>
                      </a: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5600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Mathematics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(semesters 1 &amp; 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(Maths via teacher                          recommendation)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5600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SEAL students do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Arial" charset="0"/>
                        <a:buChar char="•"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Year 10 SEAL Enrichment English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Arial" charset="0"/>
                        <a:buChar char="•"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Maths choice via consultation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Arial" charset="0"/>
                        <a:buChar char="•"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5600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5600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5600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LOTE (semesters 1 &amp; 2)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VCE units (semester 1 &amp; 2)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VET programs (semester 1 &amp; 2)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Visual Arts/Performing Arts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Digital Media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Health and PE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Science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Humanities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ICT/Technology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Pathways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Literature/English support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56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Maths electives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03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003300" y="1548333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Subject</a:t>
            </a:r>
            <a:r>
              <a:rPr lang="en-AU" altLang="en-US" sz="3200" b="1" u="sng" dirty="0" smtClean="0">
                <a:latin typeface="Calibri" panose="020F0502020204030204" pitchFamily="34" charset="0"/>
              </a:rPr>
              <a:t> </a:t>
            </a:r>
            <a:r>
              <a:rPr lang="en-AU" altLang="en-US" sz="2800" b="1" u="sng" dirty="0" smtClean="0">
                <a:latin typeface="Calibri" panose="020F0502020204030204" pitchFamily="34" charset="0"/>
              </a:rPr>
              <a:t>choices</a:t>
            </a:r>
            <a:endParaRPr lang="en-AU" altLang="en-US" sz="3200" b="1" u="sng" dirty="0" smtClean="0">
              <a:latin typeface="Calibri" panose="020F0502020204030204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914400" y="2356658"/>
            <a:ext cx="10756900" cy="404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altLang="en-US" dirty="0" smtClean="0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482379"/>
            <a:ext cx="1059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AU" sz="2400" dirty="0" smtClean="0"/>
              <a:t>Students will all do a whole year of English &amp; a Mathematics (2 semesters of each)</a:t>
            </a:r>
          </a:p>
          <a:p>
            <a:pPr marL="285750" indent="-285750">
              <a:buFontTx/>
              <a:buChar char="-"/>
            </a:pPr>
            <a:r>
              <a:rPr lang="en-AU" sz="2400" dirty="0" smtClean="0"/>
              <a:t>Students that chose to do Italian will also do it for the whole year (2 semesters)</a:t>
            </a:r>
          </a:p>
          <a:p>
            <a:pPr marL="285750" indent="-285750">
              <a:buFontTx/>
              <a:buChar char="-"/>
            </a:pPr>
            <a:r>
              <a:rPr lang="en-AU" sz="2400" dirty="0" smtClean="0"/>
              <a:t>Students allowed to accelerate and do a VCE subject as a year 10 student will do both Unit 1 &amp; 2 (See below for an explanation of the acceleration process)</a:t>
            </a:r>
          </a:p>
          <a:p>
            <a:pPr marL="285750" indent="-285750">
              <a:buFontTx/>
              <a:buChar char="-"/>
            </a:pPr>
            <a:r>
              <a:rPr lang="en-AU" sz="2400" dirty="0" smtClean="0"/>
              <a:t>Students will be recommended for the mathematics that they will do in 2021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2627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003300" y="1517072"/>
            <a:ext cx="92837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Students who are aiming for VCE in year 11 - subject choice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971087" y="2356658"/>
            <a:ext cx="10756900" cy="3993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en-US" dirty="0" smtClean="0">
                <a:latin typeface="Calibri" panose="020F0502020204030204" pitchFamily="34" charset="0"/>
              </a:rPr>
              <a:t>Consider career aspirations- what qualifications do they require? </a:t>
            </a:r>
          </a:p>
          <a:p>
            <a:pPr algn="l"/>
            <a:r>
              <a:rPr lang="en-GB" altLang="en-US" dirty="0" smtClean="0">
                <a:latin typeface="Calibri" panose="020F0502020204030204" pitchFamily="34" charset="0"/>
              </a:rPr>
              <a:t>Do these courses have any pre-requisites e.g. LOTE, high level mathematics, Minimum English Study score</a:t>
            </a:r>
          </a:p>
          <a:p>
            <a:pPr algn="l"/>
            <a:r>
              <a:rPr lang="en-GB" altLang="en-US" dirty="0" smtClean="0">
                <a:latin typeface="Calibri" panose="020F0502020204030204" pitchFamily="34" charset="0"/>
              </a:rPr>
              <a:t>Consider Year 11 and 12 courses that they plan to take - which Year 10 subjects will prepare them well.</a:t>
            </a:r>
          </a:p>
          <a:p>
            <a:pPr algn="l"/>
            <a:r>
              <a:rPr lang="en-GB" altLang="en-US" dirty="0" smtClean="0">
                <a:latin typeface="Calibri" panose="020F0502020204030204" pitchFamily="34" charset="0"/>
              </a:rPr>
              <a:t>Select subjects from a range of curriculum areas in order to keep as many VCE options open </a:t>
            </a:r>
          </a:p>
          <a:p>
            <a:pPr algn="l"/>
            <a:r>
              <a:rPr lang="en-AU" altLang="en-US" dirty="0" smtClean="0">
                <a:latin typeface="Calibri" panose="020F0502020204030204" pitchFamily="34" charset="0"/>
              </a:rPr>
              <a:t>Consider subjects they enjoy and/or are good at</a:t>
            </a:r>
          </a:p>
          <a:p>
            <a:pPr algn="l"/>
            <a:r>
              <a:rPr lang="en-GB" altLang="en-US" dirty="0" smtClean="0">
                <a:latin typeface="Calibri" panose="020F0502020204030204" pitchFamily="34" charset="0"/>
              </a:rPr>
              <a:t>Don’t choose subjects based on friends’ choices</a:t>
            </a:r>
          </a:p>
        </p:txBody>
      </p:sp>
    </p:spTree>
    <p:extLst>
      <p:ext uri="{BB962C8B-B14F-4D97-AF65-F5344CB8AC3E}">
        <p14:creationId xmlns:p14="http://schemas.microsoft.com/office/powerpoint/2010/main" val="403938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827088" y="1746250"/>
            <a:ext cx="9828212" cy="523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Aiming for and being recommended for  VCE - Performance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827088" y="2270125"/>
            <a:ext cx="10488612" cy="3584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- Work ethic throughout semester and during the Remote Learning period</a:t>
            </a:r>
          </a:p>
          <a:p>
            <a:pPr algn="l"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- Good grades:  Year 10 need to have a </a:t>
            </a:r>
            <a:r>
              <a:rPr lang="en-GB" altLang="en-US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GPA of 3.0 </a:t>
            </a:r>
            <a:r>
              <a:rPr lang="en-GB" altLang="en-US" dirty="0" smtClean="0">
                <a:latin typeface="Calibri" panose="020F0502020204030204" pitchFamily="34" charset="0"/>
              </a:rPr>
              <a:t>or better in order </a:t>
            </a:r>
          </a:p>
          <a:p>
            <a:pPr algn="l">
              <a:buFont typeface="Wingdings" panose="05000000000000000000" pitchFamily="2" charset="2"/>
              <a:buNone/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   to be eligible for VCE in  Year 11</a:t>
            </a:r>
          </a:p>
          <a:p>
            <a:pPr algn="l">
              <a:buFont typeface="Wingdings" panose="05000000000000000000" pitchFamily="2" charset="2"/>
              <a:buNone/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- Good grades in English is crucial for success in VCE</a:t>
            </a:r>
          </a:p>
          <a:p>
            <a:pPr algn="l"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- Semester 1 reports used in Year 10 Portfolio interviews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GB" altLang="en-US" dirty="0" smtClean="0">
              <a:latin typeface="Calibri" panose="020F0502020204030204" pitchFamily="34" charset="0"/>
            </a:endParaRPr>
          </a:p>
          <a:p>
            <a:pPr>
              <a:defRPr/>
            </a:pP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6882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028700" y="1539932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2800" b="1" u="sng" dirty="0" smtClean="0">
                <a:latin typeface="Calibri" panose="020F0502020204030204" pitchFamily="34" charset="0"/>
              </a:rPr>
              <a:t>Choosing elective subjects: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914400" y="2349500"/>
            <a:ext cx="100076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-   Read the contents of the Year 10 2021 Course Handbook </a:t>
            </a:r>
          </a:p>
          <a:p>
            <a:pPr algn="l"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                   </a:t>
            </a:r>
            <a:r>
              <a:rPr lang="en-US" altLang="en-US" dirty="0" err="1" smtClean="0">
                <a:latin typeface="Calibri" panose="020F0502020204030204" pitchFamily="34" charset="0"/>
              </a:rPr>
              <a:t>Webchoices</a:t>
            </a:r>
            <a:r>
              <a:rPr lang="en-US" altLang="en-US" dirty="0" smtClean="0">
                <a:latin typeface="Calibri" panose="020F0502020204030204" pitchFamily="34" charset="0"/>
              </a:rPr>
              <a:t>-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AU" u="sng" dirty="0" smtClean="0">
                <a:solidFill>
                  <a:srgbClr val="FF0000"/>
                </a:solidFill>
              </a:rPr>
              <a:t>www.spring.edval.education.com.au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		   </a:t>
            </a:r>
          </a:p>
          <a:p>
            <a:pPr algn="l"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-   Subject Selection on Line</a:t>
            </a:r>
          </a:p>
          <a:p>
            <a:pPr algn="l">
              <a:buFont typeface="Wingdings" panose="05000000000000000000" pitchFamily="2" charset="2"/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-   Student will be issued with a log on code     </a:t>
            </a:r>
          </a:p>
          <a:p>
            <a:pPr algn="l"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-   Talk to current teachers</a:t>
            </a:r>
          </a:p>
          <a:p>
            <a:pPr marL="342900" indent="-342900" algn="l">
              <a:buFontTx/>
              <a:buChar char="-"/>
              <a:defRPr/>
            </a:pPr>
            <a:r>
              <a:rPr lang="en-US" altLang="en-US" dirty="0" smtClean="0">
                <a:latin typeface="Calibri" panose="020F0502020204030204" pitchFamily="34" charset="0"/>
              </a:rPr>
              <a:t>Unless a student has a clear direction, they should choose broadly to keep all options open.</a:t>
            </a:r>
          </a:p>
        </p:txBody>
      </p:sp>
    </p:spTree>
    <p:extLst>
      <p:ext uri="{BB962C8B-B14F-4D97-AF65-F5344CB8AC3E}">
        <p14:creationId xmlns:p14="http://schemas.microsoft.com/office/powerpoint/2010/main" val="386590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1404851"/>
            <a:ext cx="12191999" cy="112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0" y="1404851"/>
            <a:ext cx="507076" cy="5453150"/>
          </a:xfrm>
          <a:prstGeom prst="rect">
            <a:avLst/>
          </a:prstGeom>
          <a:gradFill flip="none" rotWithShape="1">
            <a:gsLst>
              <a:gs pos="0">
                <a:srgbClr val="6B8F00">
                  <a:shade val="30000"/>
                  <a:satMod val="115000"/>
                </a:srgbClr>
              </a:gs>
              <a:gs pos="50000">
                <a:srgbClr val="6B8F00">
                  <a:shade val="67500"/>
                  <a:satMod val="115000"/>
                </a:srgbClr>
              </a:gs>
              <a:gs pos="100000">
                <a:srgbClr val="6B8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433945"/>
          </a:xfrm>
          <a:prstGeom prst="rect">
            <a:avLst/>
          </a:prstGeom>
          <a:solidFill>
            <a:srgbClr val="6B8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539" y="565265"/>
            <a:ext cx="10795460" cy="868680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Gladstone Park Secondary College</a:t>
            </a:r>
            <a:endParaRPr lang="en-AU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" y="0"/>
            <a:ext cx="9243752" cy="116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9143999" y="0"/>
            <a:ext cx="3048000" cy="482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2" y="230766"/>
            <a:ext cx="1269076" cy="110969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144000" y="83127"/>
            <a:ext cx="3047999" cy="39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Knowledge is Power</a:t>
            </a:r>
            <a:endParaRPr lang="en-A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946150" y="1700213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en-US" sz="2800" b="1" u="sng" dirty="0" smtClean="0">
                <a:latin typeface="Calibri" panose="020F0502020204030204" pitchFamily="34" charset="0"/>
              </a:rPr>
              <a:t>VCE Acceleration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946150" y="2386013"/>
            <a:ext cx="10636250" cy="4206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Tx/>
              <a:buChar char="-"/>
              <a:defRPr/>
            </a:pPr>
            <a:r>
              <a:rPr lang="en-AU" sz="2000" dirty="0" smtClean="0"/>
              <a:t>The opportunity exists for eligible students to study a VCE subject as an accelerated subject. </a:t>
            </a:r>
            <a:endParaRPr lang="en-AU" sz="2000" dirty="0"/>
          </a:p>
          <a:p>
            <a:pPr algn="l">
              <a:defRPr/>
            </a:pPr>
            <a:r>
              <a:rPr lang="en-AU" sz="2000" dirty="0" smtClean="0"/>
              <a:t>      This means that a Year 10 student may be allowed to study a Year 11 subject.</a:t>
            </a:r>
            <a:r>
              <a:rPr lang="en-AU" sz="2000" b="1" dirty="0" smtClean="0"/>
              <a:t> </a:t>
            </a:r>
          </a:p>
          <a:p>
            <a:pPr algn="l">
              <a:defRPr/>
            </a:pPr>
            <a:r>
              <a:rPr lang="en-AU" sz="2000" b="1" dirty="0" smtClean="0"/>
              <a:t>-     </a:t>
            </a:r>
            <a:r>
              <a:rPr lang="en-AU" sz="2000" b="1" u="sng" dirty="0" smtClean="0"/>
              <a:t>To be eligible for acceleration as a Year 10 student</a:t>
            </a:r>
            <a:r>
              <a:rPr lang="en-AU" sz="2000" b="1" dirty="0" smtClean="0"/>
              <a:t>:</a:t>
            </a:r>
            <a:endParaRPr lang="en-AU" sz="2000" dirty="0" smtClean="0"/>
          </a:p>
          <a:p>
            <a:pPr algn="l">
              <a:buFont typeface="Wingdings" panose="05000000000000000000" pitchFamily="2" charset="2"/>
              <a:buNone/>
              <a:defRPr/>
            </a:pPr>
            <a:r>
              <a:rPr lang="en-AU" sz="2000" dirty="0" smtClean="0"/>
              <a:t>      A student must be achieving at a </a:t>
            </a:r>
            <a:r>
              <a:rPr lang="en-AU" sz="2000" b="1" dirty="0" smtClean="0">
                <a:solidFill>
                  <a:srgbClr val="FF0000"/>
                </a:solidFill>
              </a:rPr>
              <a:t>B average (equivalent to approximately a GPA of 4.0)</a:t>
            </a:r>
            <a:r>
              <a:rPr lang="en-AU" sz="2000" dirty="0" smtClean="0"/>
              <a:t>across all </a:t>
            </a:r>
            <a:r>
              <a:rPr lang="en-AU" sz="2000" dirty="0"/>
              <a:t> </a:t>
            </a:r>
            <a:r>
              <a:rPr lang="en-AU" sz="2000" dirty="0" smtClean="0"/>
              <a:t>       </a:t>
            </a:r>
          </a:p>
          <a:p>
            <a:pPr algn="l">
              <a:buFont typeface="Wingdings" panose="05000000000000000000" pitchFamily="2" charset="2"/>
              <a:buNone/>
              <a:defRPr/>
            </a:pPr>
            <a:r>
              <a:rPr lang="en-AU" sz="2000" dirty="0"/>
              <a:t> </a:t>
            </a:r>
            <a:r>
              <a:rPr lang="en-AU" sz="2000" dirty="0" smtClean="0"/>
              <a:t>     subjects in Year 9 (semester 1) including the subject(s) relevant to their </a:t>
            </a:r>
          </a:p>
          <a:p>
            <a:pPr algn="l">
              <a:buFont typeface="Wingdings" panose="05000000000000000000" pitchFamily="2" charset="2"/>
              <a:buNone/>
              <a:defRPr/>
            </a:pPr>
            <a:r>
              <a:rPr lang="en-AU" sz="2000" dirty="0" smtClean="0"/>
              <a:t>      intended accelerated VCE subject. </a:t>
            </a:r>
          </a:p>
          <a:p>
            <a:pPr marL="342900" indent="-342900" algn="l">
              <a:buFontTx/>
              <a:buChar char="-"/>
              <a:defRPr/>
            </a:pPr>
            <a:r>
              <a:rPr lang="en-AU" sz="2000" dirty="0" smtClean="0"/>
              <a:t>Students will need to maintain this across the 2 years and could be asked to revert back to a full </a:t>
            </a:r>
          </a:p>
          <a:p>
            <a:pPr algn="l">
              <a:defRPr/>
            </a:pPr>
            <a:r>
              <a:rPr lang="en-AU" sz="2000" dirty="0"/>
              <a:t> </a:t>
            </a:r>
            <a:r>
              <a:rPr lang="en-AU" sz="2000" dirty="0" smtClean="0"/>
              <a:t>     year 10 program if they are unable to manage it. 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427479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Powerpoint theme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Powerpoint theme background" id="{3DF18425-905C-4648-8079-5E10B1A46F9A}" vid="{03C11092-F362-4C88-A0A3-76FB86D9C4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Words>2091</Words>
  <Application>Microsoft Office PowerPoint</Application>
  <PresentationFormat>Widescreen</PresentationFormat>
  <Paragraphs>250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Century Gothic</vt:lpstr>
      <vt:lpstr>Garamond</vt:lpstr>
      <vt:lpstr>Simplified Arabic</vt:lpstr>
      <vt:lpstr>Times New Roman</vt:lpstr>
      <vt:lpstr>Wingdings</vt:lpstr>
      <vt:lpstr>New Powerpoint theme background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Summerhill</dc:creator>
  <cp:lastModifiedBy>Roger Centofanti</cp:lastModifiedBy>
  <cp:revision>29</cp:revision>
  <cp:lastPrinted>2020-07-17T01:46:24Z</cp:lastPrinted>
  <dcterms:created xsi:type="dcterms:W3CDTF">2020-06-24T00:47:06Z</dcterms:created>
  <dcterms:modified xsi:type="dcterms:W3CDTF">2020-08-07T00:41:48Z</dcterms:modified>
</cp:coreProperties>
</file>